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15" r:id="rId2"/>
    <p:sldId id="265" r:id="rId3"/>
    <p:sldId id="289" r:id="rId4"/>
    <p:sldId id="309" r:id="rId5"/>
    <p:sldId id="300" r:id="rId6"/>
    <p:sldId id="311" r:id="rId7"/>
    <p:sldId id="310" r:id="rId8"/>
    <p:sldId id="301" r:id="rId9"/>
    <p:sldId id="302" r:id="rId10"/>
    <p:sldId id="303" r:id="rId11"/>
    <p:sldId id="304" r:id="rId12"/>
    <p:sldId id="305" r:id="rId13"/>
    <p:sldId id="306" r:id="rId14"/>
    <p:sldId id="274" r:id="rId15"/>
    <p:sldId id="275" r:id="rId16"/>
    <p:sldId id="269" r:id="rId17"/>
    <p:sldId id="270" r:id="rId18"/>
    <p:sldId id="295" r:id="rId19"/>
    <p:sldId id="276" r:id="rId20"/>
    <p:sldId id="277" r:id="rId21"/>
    <p:sldId id="284" r:id="rId22"/>
    <p:sldId id="285" r:id="rId23"/>
    <p:sldId id="286" r:id="rId24"/>
    <p:sldId id="278" r:id="rId25"/>
    <p:sldId id="313" r:id="rId26"/>
    <p:sldId id="314" r:id="rId27"/>
    <p:sldId id="279" r:id="rId28"/>
    <p:sldId id="280" r:id="rId29"/>
    <p:sldId id="281" r:id="rId30"/>
    <p:sldId id="288" r:id="rId31"/>
    <p:sldId id="287" r:id="rId32"/>
    <p:sldId id="27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DBEBD-1EDA-46F4-99F1-062587B0E43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A9EC1-D211-41A8-B441-71E05DC14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02F20B-6139-4522-B49C-D7BDD63223D9}" type="slidenum">
              <a:rPr lang="ru-RU"/>
              <a:pPr/>
              <a:t>18</a:t>
            </a:fld>
            <a:endParaRPr lang="ru-RU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02F20B-6139-4522-B49C-D7BDD63223D9}" type="slidenum">
              <a:rPr lang="ru-RU"/>
              <a:pPr/>
              <a:t>19</a:t>
            </a:fld>
            <a:endParaRPr lang="ru-RU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6646D-B2A5-4B4E-B10D-21B91D218957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92FF3-ABC5-44A1-9F62-7C16C14BC0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980728"/>
            <a:ext cx="74168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Родительское собрание.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Темы: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 «Как проявляется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возрастной кризис 7 </a:t>
            </a:r>
            <a:r>
              <a:rPr lang="ru-RU" sz="4000" b="1" smtClean="0">
                <a:solidFill>
                  <a:srgbClr val="FF0000"/>
                </a:solidFill>
              </a:rPr>
              <a:t>лет?»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и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«</a:t>
            </a:r>
            <a:r>
              <a:rPr lang="ru-RU" sz="4000" b="1" i="1" dirty="0" smtClean="0">
                <a:solidFill>
                  <a:srgbClr val="FF0000"/>
                </a:solidFill>
              </a:rPr>
              <a:t>Как прожить хотя бы один день без нервотрепки»</a:t>
            </a:r>
            <a:r>
              <a:rPr lang="ru-RU" sz="4000" b="1" dirty="0" smtClean="0">
                <a:solidFill>
                  <a:srgbClr val="FF0000"/>
                </a:solidFill>
              </a:rPr>
              <a:t> 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08720"/>
            <a:ext cx="7776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</a:rPr>
              <a:t>   Будьте внимательны к ребенку, любите его, но </a:t>
            </a:r>
            <a:r>
              <a:rPr lang="ru-RU" sz="3200" b="1" u="sng" dirty="0" smtClean="0">
                <a:solidFill>
                  <a:srgbClr val="002060"/>
                </a:solidFill>
              </a:rPr>
              <a:t>не «привязывайте» к себе</a:t>
            </a:r>
            <a:r>
              <a:rPr lang="ru-RU" sz="3200" b="1" dirty="0" smtClean="0">
                <a:solidFill>
                  <a:srgbClr val="002060"/>
                </a:solidFill>
              </a:rPr>
              <a:t>, пусть у него будут </a:t>
            </a:r>
            <a:r>
              <a:rPr lang="ru-RU" sz="3200" b="1" u="sng" dirty="0" smtClean="0">
                <a:solidFill>
                  <a:srgbClr val="002060"/>
                </a:solidFill>
              </a:rPr>
              <a:t>друзья</a:t>
            </a:r>
            <a:r>
              <a:rPr lang="ru-RU" sz="3200" b="1" dirty="0" smtClean="0">
                <a:solidFill>
                  <a:srgbClr val="002060"/>
                </a:solidFill>
              </a:rPr>
              <a:t>, свой круг общения. </a:t>
            </a:r>
            <a:r>
              <a:rPr lang="ru-RU" sz="3200" b="1" u="sng" dirty="0" smtClean="0">
                <a:solidFill>
                  <a:srgbClr val="002060"/>
                </a:solidFill>
              </a:rPr>
              <a:t>Будьте готовы поддержать ребенка, выслушать и ободрить его.</a:t>
            </a:r>
            <a:endParaRPr lang="ru-RU" sz="3200" b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4744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u="sng" dirty="0" smtClean="0">
                <a:solidFill>
                  <a:srgbClr val="002060"/>
                </a:solidFill>
              </a:rPr>
              <a:t>Измените свое отношение к ребенку</a:t>
            </a:r>
            <a:r>
              <a:rPr lang="ru-RU" sz="3200" b="1" dirty="0" smtClean="0">
                <a:solidFill>
                  <a:srgbClr val="002060"/>
                </a:solidFill>
              </a:rPr>
              <a:t>: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он уже не маленький, внимательно отнеситесь к его мнениям и суждениям, </a:t>
            </a:r>
            <a:r>
              <a:rPr lang="ru-RU" sz="3200" b="1" u="sng" dirty="0" smtClean="0">
                <a:solidFill>
                  <a:srgbClr val="002060"/>
                </a:solidFill>
              </a:rPr>
              <a:t>постарайтесь его понять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340768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</a:rPr>
              <a:t>   Тон приказа и назидания в этом возрасте малоэффективен, постарайтесь не заставлять, а </a:t>
            </a:r>
            <a:r>
              <a:rPr lang="ru-RU" sz="3200" b="1" u="sng" dirty="0" smtClean="0">
                <a:solidFill>
                  <a:srgbClr val="002060"/>
                </a:solidFill>
              </a:rPr>
              <a:t>убеждать, рассуждать и анализировать </a:t>
            </a:r>
            <a:r>
              <a:rPr lang="ru-RU" sz="3200" b="1" dirty="0" smtClean="0">
                <a:solidFill>
                  <a:srgbClr val="002060"/>
                </a:solidFill>
              </a:rPr>
              <a:t>вместе с ребенком возможные последствия его действий.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628800"/>
            <a:ext cx="7289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u="sng" dirty="0" smtClean="0">
                <a:solidFill>
                  <a:srgbClr val="002060"/>
                </a:solidFill>
              </a:rPr>
              <a:t>Поощряйте общение со сверстниками.</a:t>
            </a:r>
            <a:endParaRPr lang="ru-RU" sz="3200" b="1" u="sng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708920"/>
            <a:ext cx="63417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u="sng" dirty="0" smtClean="0">
                <a:solidFill>
                  <a:srgbClr val="002060"/>
                </a:solidFill>
              </a:rPr>
              <a:t>Следите за состоянием здоровья.</a:t>
            </a:r>
            <a:endParaRPr lang="ru-RU" sz="3200" b="1" u="sng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3933056"/>
            <a:ext cx="7056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</a:rPr>
              <a:t>Как можно больше оптимизма и юмора в общении с детьми, это всегда помогает!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704856" cy="339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buFont typeface="Arial" charset="0"/>
              <a:buChar char="•"/>
            </a:pPr>
            <a:endParaRPr lang="ru-RU" sz="3200" b="1" dirty="0" smtClean="0">
              <a:solidFill>
                <a:srgbClr val="0066FF"/>
              </a:solidFill>
            </a:endParaRPr>
          </a:p>
          <a:p>
            <a:pPr marL="457200" indent="-457200" algn="ctr">
              <a:lnSpc>
                <a:spcPct val="80000"/>
              </a:lnSpc>
            </a:pPr>
            <a:r>
              <a:rPr lang="ru-RU" sz="3600" b="1" dirty="0" smtClean="0">
                <a:solidFill>
                  <a:srgbClr val="C00000"/>
                </a:solidFill>
              </a:rPr>
              <a:t>Помощь детям должна идти в трех направлениях: </a:t>
            </a:r>
          </a:p>
          <a:p>
            <a:pPr marL="457200" indent="-457200">
              <a:lnSpc>
                <a:spcPct val="80000"/>
              </a:lnSpc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 marL="457200" indent="-457200">
              <a:lnSpc>
                <a:spcPct val="80000"/>
              </a:lnSpc>
            </a:pPr>
            <a:r>
              <a:rPr lang="ru-RU" sz="3200" b="1" dirty="0" smtClean="0">
                <a:solidFill>
                  <a:srgbClr val="002060"/>
                </a:solidFill>
              </a:rPr>
              <a:t>1.  Организация режима дня. </a:t>
            </a:r>
          </a:p>
          <a:p>
            <a:pPr marL="514350" indent="-514350">
              <a:lnSpc>
                <a:spcPct val="80000"/>
              </a:lnSpc>
              <a:buAutoNum type="arabicPeriod" startAt="2"/>
            </a:pPr>
            <a:r>
              <a:rPr lang="ru-RU" sz="3200" b="1" dirty="0" smtClean="0">
                <a:solidFill>
                  <a:srgbClr val="002060"/>
                </a:solidFill>
              </a:rPr>
              <a:t>Контроль за выполнением домашних заданий. </a:t>
            </a:r>
          </a:p>
          <a:p>
            <a:pPr marL="514350" indent="-514350">
              <a:lnSpc>
                <a:spcPct val="80000"/>
              </a:lnSpc>
              <a:buAutoNum type="arabicPeriod" startAt="2"/>
            </a:pPr>
            <a:r>
              <a:rPr lang="ru-RU" sz="3200" b="1" dirty="0" smtClean="0">
                <a:solidFill>
                  <a:srgbClr val="002060"/>
                </a:solidFill>
              </a:rPr>
              <a:t>Приучение детей к самостоятельности.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221088"/>
            <a:ext cx="2304256" cy="225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221088"/>
            <a:ext cx="2088232" cy="234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2088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Организация режима дня позволяет ребенку: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•</a:t>
            </a: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легче справиться с учебной нагрузкой; </a:t>
            </a:r>
          </a:p>
          <a:p>
            <a:endParaRPr lang="ru-RU" sz="3200" b="1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• защищает нервную систему от переутомления, т.е. укрепляет здоровье.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Проблема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209331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Развитие внимания</a:t>
            </a:r>
          </a:p>
          <a:p>
            <a:pPr marL="0" indent="0" algn="ctr">
              <a:buNone/>
            </a:pPr>
            <a:endParaRPr lang="ru-RU" sz="10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зачеркивание букв в тексте, сравнить картинки (найти отличия)</a:t>
            </a:r>
          </a:p>
          <a:p>
            <a:pPr>
              <a:buFont typeface="Wingdings" pitchFamily="2" charset="2"/>
              <a:buChar char="§"/>
            </a:pPr>
            <a:r>
              <a:rPr lang="ru-RU" b="1" dirty="0" err="1" smtClean="0">
                <a:solidFill>
                  <a:srgbClr val="002060"/>
                </a:solidFill>
              </a:rPr>
              <a:t>ДОслушивание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задания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включить в рацион орехи, цельная крупа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( гречка, овсянка)</a:t>
            </a:r>
          </a:p>
        </p:txBody>
      </p:sp>
    </p:spTree>
    <p:extLst>
      <p:ext uri="{BB962C8B-B14F-4D97-AF65-F5344CB8AC3E}">
        <p14:creationId xmlns="" xmlns:p14="http://schemas.microsoft.com/office/powerpoint/2010/main" val="150740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Проблема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4281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Развитие памяти</a:t>
            </a:r>
          </a:p>
          <a:p>
            <a:pPr marL="0" indent="0" algn="ctr">
              <a:buNone/>
            </a:pPr>
            <a:endParaRPr lang="ru-RU" sz="10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включить в рацион грецкий орех, морковь, брокколи, мед, яблоки, бананы, смородина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учим стихи</a:t>
            </a:r>
          </a:p>
          <a:p>
            <a:pPr marL="0" indent="0" algn="ctr">
              <a:buNone/>
            </a:pPr>
            <a:r>
              <a:rPr lang="ru-RU" sz="2500" dirty="0" smtClean="0">
                <a:solidFill>
                  <a:srgbClr val="002060"/>
                </a:solidFill>
              </a:rPr>
              <a:t>А. </a:t>
            </a:r>
            <a:r>
              <a:rPr lang="ru-RU" sz="2500" dirty="0" err="1" smtClean="0">
                <a:solidFill>
                  <a:srgbClr val="002060"/>
                </a:solidFill>
              </a:rPr>
              <a:t>Барто</a:t>
            </a:r>
            <a:endParaRPr lang="ru-RU" sz="25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500" dirty="0" smtClean="0">
                <a:solidFill>
                  <a:srgbClr val="002060"/>
                </a:solidFill>
              </a:rPr>
              <a:t>Е. Благининой</a:t>
            </a:r>
          </a:p>
          <a:p>
            <a:pPr marL="0" indent="0" algn="ctr">
              <a:buNone/>
            </a:pPr>
            <a:r>
              <a:rPr lang="ru-RU" sz="2500" dirty="0" smtClean="0">
                <a:solidFill>
                  <a:srgbClr val="002060"/>
                </a:solidFill>
              </a:rPr>
              <a:t>И. </a:t>
            </a:r>
            <a:r>
              <a:rPr lang="ru-RU" sz="2500" dirty="0" err="1" smtClean="0">
                <a:solidFill>
                  <a:srgbClr val="002060"/>
                </a:solidFill>
              </a:rPr>
              <a:t>Токмаковой</a:t>
            </a:r>
            <a:r>
              <a:rPr lang="ru-RU" sz="2500" dirty="0" smtClean="0">
                <a:solidFill>
                  <a:srgbClr val="002060"/>
                </a:solidFill>
              </a:rPr>
              <a:t> др. поэтов</a:t>
            </a:r>
          </a:p>
        </p:txBody>
      </p:sp>
    </p:spTree>
    <p:extLst>
      <p:ext uri="{BB962C8B-B14F-4D97-AF65-F5344CB8AC3E}">
        <p14:creationId xmlns="" xmlns:p14="http://schemas.microsoft.com/office/powerpoint/2010/main" val="331207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229600" cy="532859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Проблема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2060"/>
                </a:solidFill>
              </a:rPr>
              <a:t>Что делают дети на переменах?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На переменах наши дети бегают, громко кричат и визжат.</a:t>
            </a:r>
            <a:endParaRPr lang="ru-RU" dirty="0" smtClean="0">
              <a:solidFill>
                <a:srgbClr val="D6009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08720"/>
            <a:ext cx="8229600" cy="53285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На переменах допускаются подвижные и настольные игры. </a:t>
            </a:r>
            <a:r>
              <a:rPr lang="ru-RU" sz="4000" u="sng" dirty="0" smtClean="0">
                <a:solidFill>
                  <a:srgbClr val="002060"/>
                </a:solidFill>
              </a:rPr>
              <a:t>Главное, чтобы во время игры соблюдались правила безопасности и школьники случайно не поранили друг друга</a:t>
            </a:r>
            <a:r>
              <a:rPr lang="ru-RU" sz="4000" dirty="0" smtClean="0">
                <a:solidFill>
                  <a:srgbClr val="002060"/>
                </a:solidFill>
              </a:rPr>
              <a:t>, подражая агрессивным действиям героев современных фильмов. </a:t>
            </a:r>
            <a:r>
              <a:rPr lang="ru-RU" dirty="0" smtClean="0">
                <a:solidFill>
                  <a:srgbClr val="CC6600"/>
                </a:solidFill>
              </a:rPr>
              <a:t/>
            </a:r>
            <a:br>
              <a:rPr lang="ru-RU" dirty="0" smtClean="0">
                <a:solidFill>
                  <a:srgbClr val="CC6600"/>
                </a:solidFill>
              </a:rPr>
            </a:br>
            <a:endParaRPr lang="ru-RU" dirty="0" smtClean="0">
              <a:solidFill>
                <a:srgbClr val="D6009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548680"/>
            <a:ext cx="8229600" cy="4525963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</a:rPr>
              <a:t>Помните, каким бы профессиональным не был бы учитель, пусть он будет даже мастером… никогда без Вашей помощи ему не сделать того, что можно сделать вместе. </a:t>
            </a:r>
          </a:p>
        </p:txBody>
      </p:sp>
    </p:spTree>
    <p:extLst>
      <p:ext uri="{BB962C8B-B14F-4D97-AF65-F5344CB8AC3E}">
        <p14:creationId xmlns="" xmlns:p14="http://schemas.microsoft.com/office/powerpoint/2010/main" val="38237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79928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sz="3600" b="1" dirty="0" smtClean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600" b="1" dirty="0" smtClean="0">
                <a:solidFill>
                  <a:srgbClr val="C00000"/>
                </a:solidFill>
              </a:rPr>
              <a:t>Можно ли носить в школу игрушки? </a:t>
            </a:r>
          </a:p>
          <a:p>
            <a:pPr>
              <a:lnSpc>
                <a:spcPct val="90000"/>
              </a:lnSpc>
            </a:pPr>
            <a:endParaRPr lang="ru-RU" sz="3600" b="1" dirty="0" smtClean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200" dirty="0" smtClean="0">
                <a:solidFill>
                  <a:srgbClr val="002060"/>
                </a:solidFill>
              </a:rPr>
              <a:t>                             Да, можно! </a:t>
            </a:r>
          </a:p>
          <a:p>
            <a:pPr>
              <a:lnSpc>
                <a:spcPct val="90000"/>
              </a:lnSpc>
            </a:pPr>
            <a:r>
              <a:rPr lang="ru-RU" sz="3200" dirty="0" smtClean="0">
                <a:solidFill>
                  <a:srgbClr val="002060"/>
                </a:solidFill>
              </a:rPr>
              <a:t>Игровая деятельность ещё значимая для ребёнка, любимая игрушка зачастую олицетворяет друга, с ней можно поиграть на перемене вместе с одноклассниками.</a:t>
            </a:r>
          </a:p>
          <a:p>
            <a:pPr>
              <a:lnSpc>
                <a:spcPct val="90000"/>
              </a:lnSpc>
            </a:pPr>
            <a:r>
              <a:rPr lang="ru-RU" sz="3200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365104"/>
            <a:ext cx="3120305" cy="2080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70485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A50021"/>
                </a:solidFill>
              </a:rPr>
              <a:t>8 советов психологов</a:t>
            </a:r>
          </a:p>
          <a:p>
            <a:pPr algn="ctr"/>
            <a:r>
              <a:rPr lang="ru-RU" sz="4400" b="1" dirty="0" smtClean="0">
                <a:solidFill>
                  <a:srgbClr val="FFFF99"/>
                </a:solidFill>
              </a:rPr>
              <a:t/>
            </a:r>
            <a:br>
              <a:rPr lang="ru-RU" sz="4400" b="1" dirty="0" smtClean="0">
                <a:solidFill>
                  <a:srgbClr val="FFFF99"/>
                </a:solidFill>
              </a:rPr>
            </a:br>
            <a:r>
              <a:rPr lang="ru-RU" sz="4400" b="1" dirty="0" smtClean="0">
                <a:solidFill>
                  <a:srgbClr val="FF0066"/>
                </a:solidFill>
              </a:rPr>
              <a:t>«</a:t>
            </a:r>
            <a:r>
              <a:rPr lang="ru-RU" sz="4400" b="1" i="1" dirty="0" smtClean="0">
                <a:solidFill>
                  <a:srgbClr val="FF0066"/>
                </a:solidFill>
              </a:rPr>
              <a:t>Как прожить хотя бы один день без нервотрепки»</a:t>
            </a:r>
            <a:r>
              <a:rPr lang="ru-RU" sz="4400" b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63284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</a:rPr>
              <a:t>Не торопитесь. </a:t>
            </a:r>
            <a:r>
              <a:rPr lang="ru-RU" sz="3200" dirty="0" smtClean="0">
                <a:solidFill>
                  <a:srgbClr val="002060"/>
                </a:solidFill>
              </a:rPr>
              <a:t>Умение рассчитать время - Ваша задача. Если Вам это плохо удается, вины ребенка в этом нет.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200" b="1" dirty="0" smtClean="0">
                <a:solidFill>
                  <a:srgbClr val="002060"/>
                </a:solidFill>
              </a:rPr>
              <a:t>2. </a:t>
            </a:r>
            <a:r>
              <a:rPr lang="ru-RU" sz="3200" dirty="0" smtClean="0">
                <a:solidFill>
                  <a:srgbClr val="002060"/>
                </a:solidFill>
              </a:rPr>
              <a:t>Будите ребенка спокойно. Проснувшись, он должен увидеть Вашу улыбку услышать Ваш голос.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  <a:buFontTx/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  <a:buFontTx/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  <a:buFontTx/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077072"/>
            <a:ext cx="217752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268760"/>
            <a:ext cx="7776864" cy="383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600" b="1" dirty="0" smtClean="0">
                <a:solidFill>
                  <a:srgbClr val="002060"/>
                </a:solidFill>
              </a:rPr>
              <a:t>3. Не отправляйте</a:t>
            </a:r>
            <a:r>
              <a:rPr lang="ru-RU" sz="3600" dirty="0" smtClean="0">
                <a:solidFill>
                  <a:srgbClr val="002060"/>
                </a:solidFill>
              </a:rPr>
              <a:t> ребенка в школу без завтрака. До школьного завтрака ему придется много поработать.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endParaRPr lang="ru-RU" sz="3600" dirty="0" smtClean="0">
              <a:solidFill>
                <a:srgbClr val="002060"/>
              </a:solidFill>
            </a:endParaRP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2800" dirty="0" smtClean="0">
                <a:solidFill>
                  <a:srgbClr val="002060"/>
                </a:solidFill>
              </a:rPr>
              <a:t>(Положите в рюкзак «перекус», если это необходимо.)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2800" dirty="0" smtClean="0">
                <a:solidFill>
                  <a:srgbClr val="002060"/>
                </a:solidFill>
              </a:rPr>
              <a:t>                               Деньги!!! Нет!!!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908720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600" b="1" dirty="0" smtClean="0">
                <a:solidFill>
                  <a:srgbClr val="002060"/>
                </a:solidFill>
              </a:rPr>
              <a:t>4.  Не прощайтесь, предупреждая и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600" b="1" dirty="0" smtClean="0">
                <a:solidFill>
                  <a:srgbClr val="002060"/>
                </a:solidFill>
              </a:rPr>
              <a:t> направляя: </a:t>
            </a:r>
            <a:r>
              <a:rPr lang="ru-RU" sz="3600" dirty="0" smtClean="0">
                <a:solidFill>
                  <a:srgbClr val="002060"/>
                </a:solidFill>
              </a:rPr>
              <a:t>«Смотри, не балуйся!», 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endParaRPr lang="ru-RU" sz="3600" dirty="0" smtClean="0">
              <a:solidFill>
                <a:srgbClr val="002060"/>
              </a:solidFill>
            </a:endParaRP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600" dirty="0" smtClean="0">
                <a:solidFill>
                  <a:srgbClr val="002060"/>
                </a:solidFill>
              </a:rPr>
              <a:t> «Чтобы сегодня не было замечаний, плохих отметок!». 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endParaRPr lang="ru-RU" sz="3600" dirty="0" smtClean="0">
              <a:solidFill>
                <a:srgbClr val="002060"/>
              </a:solidFill>
            </a:endParaRP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600" b="1" dirty="0" smtClean="0">
                <a:solidFill>
                  <a:srgbClr val="FF0000"/>
                </a:solidFill>
              </a:rPr>
              <a:t>Пожелайте удачи, найдите несколько ласковых слов.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Изображение 2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042988" y="692150"/>
            <a:ext cx="6040437" cy="475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Психологи рекомендуют</a:t>
            </a:r>
          </a:p>
          <a:p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не употреблять выражения:</a:t>
            </a:r>
          </a:p>
          <a:p>
            <a:endParaRPr lang="ru-RU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Char char="•"/>
            </a:pPr>
            <a:r>
              <a:rPr lang="ru-RU">
                <a:solidFill>
                  <a:schemeClr val="bg1"/>
                </a:solidFill>
              </a:rPr>
              <a:t> </a:t>
            </a:r>
            <a:r>
              <a:rPr lang="ru-RU" sz="2800" b="1">
                <a:solidFill>
                  <a:schemeClr val="bg1"/>
                </a:solidFill>
              </a:rPr>
              <a:t>Я тысячу раз говорил тебе…</a:t>
            </a:r>
          </a:p>
          <a:p>
            <a:pPr>
              <a:buFontTx/>
              <a:buChar char="•"/>
            </a:pPr>
            <a:r>
              <a:rPr lang="ru-RU" sz="2800" b="1">
                <a:solidFill>
                  <a:schemeClr val="bg1"/>
                </a:solidFill>
              </a:rPr>
              <a:t> Сколько раз надо повторять…</a:t>
            </a:r>
          </a:p>
          <a:p>
            <a:pPr>
              <a:buFontTx/>
              <a:buChar char="•"/>
            </a:pPr>
            <a:r>
              <a:rPr lang="ru-RU" sz="2800" b="1">
                <a:solidFill>
                  <a:schemeClr val="bg1"/>
                </a:solidFill>
              </a:rPr>
              <a:t> О чём ты только думаешь…</a:t>
            </a:r>
          </a:p>
          <a:p>
            <a:pPr>
              <a:buFontTx/>
              <a:buChar char="•"/>
            </a:pPr>
            <a:r>
              <a:rPr lang="ru-RU" sz="2800" b="1">
                <a:solidFill>
                  <a:schemeClr val="bg1"/>
                </a:solidFill>
              </a:rPr>
              <a:t> Неужели трудно запомнить…</a:t>
            </a:r>
          </a:p>
          <a:p>
            <a:pPr>
              <a:buFontTx/>
              <a:buChar char="•"/>
            </a:pPr>
            <a:r>
              <a:rPr lang="ru-RU" sz="2800" b="1">
                <a:solidFill>
                  <a:schemeClr val="bg1"/>
                </a:solidFill>
              </a:rPr>
              <a:t> Ты такой же, как…</a:t>
            </a:r>
          </a:p>
          <a:p>
            <a:pPr>
              <a:buFontTx/>
              <a:buChar char="•"/>
            </a:pPr>
            <a:r>
              <a:rPr lang="ru-RU" sz="2800" b="1">
                <a:solidFill>
                  <a:schemeClr val="bg1"/>
                </a:solidFill>
              </a:rPr>
              <a:t> Ты становишься…</a:t>
            </a:r>
          </a:p>
          <a:p>
            <a:pPr>
              <a:buFontTx/>
              <a:buChar char="•"/>
            </a:pPr>
            <a:r>
              <a:rPr lang="ru-RU" sz="2800" b="1">
                <a:solidFill>
                  <a:schemeClr val="bg1"/>
                </a:solidFill>
              </a:rPr>
              <a:t> Почему Лена (Катя, Вова и т.д.) </a:t>
            </a:r>
          </a:p>
          <a:p>
            <a:r>
              <a:rPr lang="ru-RU" sz="2800" b="1">
                <a:solidFill>
                  <a:schemeClr val="bg1"/>
                </a:solidFill>
              </a:rPr>
              <a:t>  такая,  а ты – нет…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3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3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3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3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3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3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Изображение 2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187450" y="404813"/>
            <a:ext cx="6985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Психологи рекомендуют чаще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употреблять выражения: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827584" y="1340768"/>
            <a:ext cx="7704137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- Ты у меня самый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умный (красивый…)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                                      - Как хорошо, что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                                         у меня есть ты…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- Ты у меня молодец… 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                                         - Спасибо тебе…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- Без тебя я бы не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 справился…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                                - Я тебя очень люблю…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24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24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245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245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245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7848872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600" b="1" dirty="0" smtClean="0">
                <a:solidFill>
                  <a:srgbClr val="002060"/>
                </a:solidFill>
              </a:rPr>
              <a:t>5. Встречая ребенка после школы, забудьте фразу: </a:t>
            </a:r>
            <a:r>
              <a:rPr lang="ru-RU" sz="3600" dirty="0" smtClean="0">
                <a:solidFill>
                  <a:srgbClr val="002060"/>
                </a:solidFill>
              </a:rPr>
              <a:t>«Что ты сегодня получил?» </a:t>
            </a:r>
          </a:p>
          <a:p>
            <a:pPr marL="533400" indent="-533400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600" dirty="0" smtClean="0">
                <a:solidFill>
                  <a:srgbClr val="002060"/>
                </a:solidFill>
              </a:rPr>
              <a:t>     Не обрушивайте на него тысячу вопросов, </a:t>
            </a:r>
          </a:p>
          <a:p>
            <a:pPr marL="533400" indent="-533400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600" dirty="0" smtClean="0">
                <a:solidFill>
                  <a:srgbClr val="002060"/>
                </a:solidFill>
              </a:rPr>
              <a:t>     дайте немного расслабиться, </a:t>
            </a:r>
          </a:p>
          <a:p>
            <a:pPr marL="533400" indent="-533400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600" dirty="0" smtClean="0">
                <a:solidFill>
                  <a:srgbClr val="002060"/>
                </a:solidFill>
              </a:rPr>
              <a:t>     вспомните, как Вы сами чувствуете    себя после    рабочего дня.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08720"/>
            <a:ext cx="75608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200" b="1" dirty="0" smtClean="0">
                <a:solidFill>
                  <a:srgbClr val="002060"/>
                </a:solidFill>
              </a:rPr>
              <a:t>6. </a:t>
            </a:r>
            <a:r>
              <a:rPr lang="ru-RU" sz="3200" dirty="0" smtClean="0">
                <a:solidFill>
                  <a:srgbClr val="002060"/>
                </a:solidFill>
              </a:rPr>
              <a:t>Если Вы видите, что ребенок огорчен, молчит – не допытывайтесь; пусть успокоится и тогда расскажет все сам.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200" b="1" dirty="0" smtClean="0">
                <a:solidFill>
                  <a:srgbClr val="002060"/>
                </a:solidFill>
              </a:rPr>
              <a:t>7.   </a:t>
            </a:r>
            <a:r>
              <a:rPr lang="ru-RU" sz="3200" dirty="0" smtClean="0">
                <a:solidFill>
                  <a:srgbClr val="002060"/>
                </a:solidFill>
              </a:rPr>
              <a:t>Выслушав замечания учителя, 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200" dirty="0" smtClean="0">
                <a:solidFill>
                  <a:srgbClr val="002060"/>
                </a:solidFill>
              </a:rPr>
              <a:t>       не торопитесь устраивать взбучку.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200" dirty="0" smtClean="0">
                <a:solidFill>
                  <a:srgbClr val="002060"/>
                </a:solidFill>
              </a:rPr>
              <a:t>       Постарайтесь, чтобы Ваш разговор с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200" dirty="0" smtClean="0">
                <a:solidFill>
                  <a:srgbClr val="002060"/>
                </a:solidFill>
              </a:rPr>
              <a:t>       учителем проходил без ребенка.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632848" cy="3259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200" b="1" dirty="0" smtClean="0">
                <a:solidFill>
                  <a:srgbClr val="002060"/>
                </a:solidFill>
              </a:rPr>
              <a:t>8. </a:t>
            </a:r>
            <a:r>
              <a:rPr lang="ru-RU" sz="3200" dirty="0" smtClean="0">
                <a:solidFill>
                  <a:srgbClr val="002060"/>
                </a:solidFill>
              </a:rPr>
              <a:t>После школы не торопите садиться за уроки. Ребенку необходимо </a:t>
            </a:r>
            <a:r>
              <a:rPr lang="ru-RU" sz="3200" b="1" dirty="0" smtClean="0">
                <a:solidFill>
                  <a:srgbClr val="002060"/>
                </a:solidFill>
              </a:rPr>
              <a:t>2 часа отдыха</a:t>
            </a:r>
            <a:r>
              <a:rPr lang="ru-RU" sz="3200" dirty="0" smtClean="0">
                <a:solidFill>
                  <a:srgbClr val="002060"/>
                </a:solidFill>
              </a:rPr>
              <a:t> ( в первом классе не повредит час сна). </a:t>
            </a: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33400" indent="-533400" algn="just">
              <a:lnSpc>
                <a:spcPct val="75000"/>
              </a:lnSpc>
              <a:spcBef>
                <a:spcPct val="15000"/>
              </a:spcBef>
              <a:spcAft>
                <a:spcPct val="5000"/>
              </a:spcAft>
            </a:pPr>
            <a:r>
              <a:rPr lang="ru-RU" sz="3200" dirty="0" smtClean="0">
                <a:solidFill>
                  <a:srgbClr val="002060"/>
                </a:solidFill>
              </a:rPr>
              <a:t>     Лучшее время 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для приготовления уроков – с 16 до 18 часов, </a:t>
            </a:r>
            <a:r>
              <a:rPr lang="ru-RU" sz="3200" b="1" dirty="0" smtClean="0">
                <a:solidFill>
                  <a:srgbClr val="002060"/>
                </a:solidFill>
              </a:rPr>
              <a:t>занятия вечерами бесполезны.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933056"/>
            <a:ext cx="3110807" cy="2341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7416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Дети все разные. 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Различны их способности, возможности и личностные качества.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645024"/>
            <a:ext cx="4018540" cy="2669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45259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</a:rPr>
              <a:t>Помните, никогда не сравнивайте своего ребёнка с другим!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</a:rPr>
              <a:t>Нет кого-то или чего-то лучше или хуже. 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</a:rPr>
              <a:t>         Есть ДРУГОЕ!</a:t>
            </a:r>
            <a:endParaRPr lang="ru-RU" sz="4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077072"/>
            <a:ext cx="2132062" cy="2059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5244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Задача родителей 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Не скупитесь на похвалу, научитесь выделять в море ошибок островок успеха!</a:t>
            </a:r>
          </a:p>
          <a:p>
            <a:pPr algn="ctr"/>
            <a:endParaRPr lang="ru-RU" sz="5400" b="1" dirty="0">
              <a:latin typeface="Acquest Script" pitchFamily="2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365104"/>
            <a:ext cx="298756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932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3D4A03-6B5E-420D-B503-1FC15C99F943}" type="datetime1">
              <a:rPr lang="ru-RU" smtClean="0"/>
              <a:pPr>
                <a:defRPr/>
              </a:pPr>
              <a:t>29.01.2017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51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3C0D54-41D5-4C0B-A75A-1ADC65CD6048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661485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386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08720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Младший школьник переходит от игры к учению как основному способу усвоения человеческого опыта.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852936"/>
            <a:ext cx="3749402" cy="374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645024"/>
            <a:ext cx="3793604" cy="2870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6624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      </a:t>
            </a:r>
            <a:r>
              <a:rPr lang="ru-RU" sz="3600" b="1" dirty="0" smtClean="0">
                <a:solidFill>
                  <a:srgbClr val="002060"/>
                </a:solidFill>
              </a:rPr>
              <a:t>Давно замечено, что при переходе от дошкольного к школьному возрасту ребенок резко меняется и </a:t>
            </a:r>
            <a:r>
              <a:rPr lang="ru-RU" sz="3600" b="1" u="sng" dirty="0" smtClean="0">
                <a:solidFill>
                  <a:srgbClr val="002060"/>
                </a:solidFill>
              </a:rPr>
              <a:t>становится более трудным </a:t>
            </a:r>
            <a:r>
              <a:rPr lang="ru-RU" sz="3600" b="1" dirty="0" smtClean="0">
                <a:solidFill>
                  <a:srgbClr val="002060"/>
                </a:solidFill>
              </a:rPr>
              <a:t>в воспитательном отношении.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077072"/>
            <a:ext cx="42862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268760"/>
            <a:ext cx="582274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Как проявляется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возрастной кризис 7 лет?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В этот период возникают </a:t>
            </a:r>
            <a:r>
              <a:rPr lang="ru-RU" sz="3200" b="1" u="sng" dirty="0" smtClean="0">
                <a:solidFill>
                  <a:srgbClr val="002060"/>
                </a:solidFill>
              </a:rPr>
              <a:t>трудности в отношениях ребенка со и взрослыми. </a:t>
            </a:r>
            <a:r>
              <a:rPr lang="ru-RU" sz="3200" b="1" dirty="0" smtClean="0">
                <a:solidFill>
                  <a:srgbClr val="002060"/>
                </a:solidFill>
              </a:rPr>
              <a:t>Ребенок не реагирует на просьбы и замечания взрослых, делает вид, что не слышит их. Наблюдается непослушание, споры с окружающими и возражения по всяким поводам.  В семье дети начинают демонстрировать нарочито взрослое поведение.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2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Появляются специфические для данного возраста особенности: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искусственность поведения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паясничанье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вертлявость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клоунада.</a:t>
            </a:r>
          </a:p>
          <a:p>
            <a:pPr>
              <a:buFont typeface="Arial" pitchFamily="34" charset="0"/>
              <a:buChar char="•"/>
            </a:pP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Ребенок ходит вертлявой походкой, говорит писклявым голосом, корчит рожицы, строит из себя шута.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64704"/>
            <a:ext cx="691276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Как справиться с кризисом семи лет? </a:t>
            </a:r>
            <a:r>
              <a:rPr lang="ru-RU" sz="3600" b="1" dirty="0" smtClean="0">
                <a:solidFill>
                  <a:srgbClr val="C00000"/>
                </a:solidFill>
              </a:rPr>
              <a:t>Советы для родителей.</a:t>
            </a:r>
          </a:p>
          <a:p>
            <a:endParaRPr lang="ru-RU" sz="32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Прежде всего нужно помнить, что </a:t>
            </a:r>
            <a:r>
              <a:rPr lang="ru-RU" sz="3200" b="1" u="sng" dirty="0" smtClean="0">
                <a:solidFill>
                  <a:srgbClr val="002060"/>
                </a:solidFill>
              </a:rPr>
              <a:t>кризисы — это временные явления</a:t>
            </a:r>
            <a:r>
              <a:rPr lang="ru-RU" sz="3200" b="1" dirty="0" smtClean="0">
                <a:solidFill>
                  <a:srgbClr val="002060"/>
                </a:solidFill>
              </a:rPr>
              <a:t>, они проходят, их нужно пережить.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879</Words>
  <Application>Microsoft Office PowerPoint</Application>
  <PresentationFormat>On-screen Show (4:3)</PresentationFormat>
  <Paragraphs>126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Проблема</vt:lpstr>
      <vt:lpstr>Проблема</vt:lpstr>
      <vt:lpstr>Проблема Что делают дети на переменах? На переменах наши дети бегают, громко кричат и визжат.</vt:lpstr>
      <vt:lpstr> На переменах допускаются подвижные и настольные игры. Главное, чтобы во время игры соблюдались правила безопасности и школьники случайно не поранили друг друга, подражая агрессивным действиям героев современных фильмов.  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Задача родителей :</vt:lpstr>
      <vt:lpstr>Slide 32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Sunshine</dc:creator>
  <cp:lastModifiedBy>Windows User</cp:lastModifiedBy>
  <cp:revision>27</cp:revision>
  <dcterms:created xsi:type="dcterms:W3CDTF">2014-11-09T18:46:33Z</dcterms:created>
  <dcterms:modified xsi:type="dcterms:W3CDTF">2017-01-29T14:01:18Z</dcterms:modified>
</cp:coreProperties>
</file>