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6"/>
  </p:handoutMasterIdLst>
  <p:sldIdLst>
    <p:sldId id="256" r:id="rId2"/>
    <p:sldId id="270" r:id="rId3"/>
    <p:sldId id="257" r:id="rId4"/>
    <p:sldId id="26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9966FF"/>
    <a:srgbClr val="EE6600"/>
    <a:srgbClr val="FFCC00"/>
    <a:srgbClr val="FF6600"/>
    <a:srgbClr val="FF33CC"/>
    <a:srgbClr val="CCFF33"/>
    <a:srgbClr val="FF0066"/>
    <a:srgbClr val="B41C3D"/>
    <a:srgbClr val="D66D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49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4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7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27A70-8803-4C0D-982B-2D0A534385C3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0AA48-EBD1-43CD-BDD7-81B89CA0D3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111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6004" y="116632"/>
            <a:ext cx="9144000" cy="1584176"/>
          </a:xfrm>
        </p:spPr>
        <p:txBody>
          <a:bodyPr>
            <a:noAutofit/>
            <a:scene3d>
              <a:camera prst="orthographicFront">
                <a:rot lat="0" lon="300000" rev="0"/>
              </a:camera>
              <a:lightRig rig="threePt" dir="t"/>
            </a:scene3d>
          </a:bodyPr>
          <a:lstStyle/>
          <a:p>
            <a:pPr marL="182880" indent="0" algn="ctr">
              <a:buNone/>
            </a:pPr>
            <a:r>
              <a:rPr lang="ru-RU" sz="2400" dirty="0" smtClean="0">
                <a:ln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03D4A8"/>
                    </a:gs>
                    <a:gs pos="36000">
                      <a:srgbClr val="21D6E0"/>
                    </a:gs>
                    <a:gs pos="68000">
                      <a:srgbClr val="0087E6"/>
                    </a:gs>
                    <a:gs pos="100000">
                      <a:srgbClr val="005CBF"/>
                    </a:gs>
                  </a:gsLst>
                  <a:lin ang="5400000" scaled="1"/>
                  <a:tileRect/>
                </a:gradFill>
                <a:effectLst/>
              </a:rPr>
              <a:t>Муниципальное бюджетное дошкольное образовательное учреждение </a:t>
            </a:r>
            <a:br>
              <a:rPr lang="ru-RU" sz="2400" dirty="0" smtClean="0">
                <a:ln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03D4A8"/>
                    </a:gs>
                    <a:gs pos="36000">
                      <a:srgbClr val="21D6E0"/>
                    </a:gs>
                    <a:gs pos="68000">
                      <a:srgbClr val="0087E6"/>
                    </a:gs>
                    <a:gs pos="100000">
                      <a:srgbClr val="005CBF"/>
                    </a:gs>
                  </a:gsLst>
                  <a:lin ang="5400000" scaled="1"/>
                  <a:tileRect/>
                </a:gradFill>
                <a:effectLst/>
              </a:rPr>
            </a:br>
            <a:r>
              <a:rPr lang="ru-RU" sz="2400" dirty="0" smtClean="0">
                <a:ln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03D4A8"/>
                    </a:gs>
                    <a:gs pos="36000">
                      <a:srgbClr val="21D6E0"/>
                    </a:gs>
                    <a:gs pos="68000">
                      <a:srgbClr val="0087E6"/>
                    </a:gs>
                    <a:gs pos="100000">
                      <a:srgbClr val="005CBF"/>
                    </a:gs>
                  </a:gsLst>
                  <a:lin ang="5400000" scaled="1"/>
                  <a:tileRect/>
                </a:gradFill>
                <a:effectLst/>
              </a:rPr>
              <a:t>Детский сад №43 </a:t>
            </a:r>
            <a:br>
              <a:rPr lang="ru-RU" sz="2400" dirty="0" smtClean="0">
                <a:ln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03D4A8"/>
                    </a:gs>
                    <a:gs pos="36000">
                      <a:srgbClr val="21D6E0"/>
                    </a:gs>
                    <a:gs pos="68000">
                      <a:srgbClr val="0087E6"/>
                    </a:gs>
                    <a:gs pos="100000">
                      <a:srgbClr val="005CBF"/>
                    </a:gs>
                  </a:gsLst>
                  <a:lin ang="5400000" scaled="1"/>
                  <a:tileRect/>
                </a:gradFill>
                <a:effectLst/>
              </a:rPr>
            </a:br>
            <a:r>
              <a:rPr lang="ru-RU" sz="2400" dirty="0" smtClean="0">
                <a:ln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03D4A8"/>
                    </a:gs>
                    <a:gs pos="36000">
                      <a:srgbClr val="21D6E0"/>
                    </a:gs>
                    <a:gs pos="68000">
                      <a:srgbClr val="0087E6"/>
                    </a:gs>
                    <a:gs pos="100000">
                      <a:srgbClr val="005CBF"/>
                    </a:gs>
                  </a:gsLst>
                  <a:lin ang="5400000" scaled="1"/>
                  <a:tileRect/>
                </a:gradFill>
                <a:effectLst/>
              </a:rPr>
              <a:t>«Солнышко»</a:t>
            </a:r>
            <a:endParaRPr lang="ru-RU" sz="2400" dirty="0">
              <a:ln>
                <a:solidFill>
                  <a:schemeClr val="accent1"/>
                </a:solidFill>
              </a:ln>
              <a:gradFill flip="none" rotWithShape="1">
                <a:gsLst>
                  <a:gs pos="0">
                    <a:srgbClr val="03D4A8"/>
                  </a:gs>
                  <a:gs pos="36000">
                    <a:srgbClr val="21D6E0"/>
                  </a:gs>
                  <a:gs pos="68000">
                    <a:srgbClr val="0087E6"/>
                  </a:gs>
                  <a:gs pos="100000">
                    <a:srgbClr val="005CBF"/>
                  </a:gs>
                </a:gsLst>
                <a:lin ang="5400000" scaled="1"/>
                <a:tileRect/>
              </a:gra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40"/>
            <a:ext cx="7416824" cy="4392488"/>
          </a:xfrm>
          <a:prstGeom prst="rect">
            <a:avLst/>
          </a:prstGeom>
          <a:ln w="2286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63500" sx="102000" sy="102000" algn="ctr" rotWithShape="0">
              <a:schemeClr val="bg2">
                <a:lumMod val="50000"/>
                <a:alpha val="40000"/>
              </a:scheme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6547714"/>
      </p:ext>
    </p:extLst>
  </p:cSld>
  <p:clrMapOvr>
    <a:masterClrMapping/>
  </p:clrMapOvr>
  <p:transition spd="slow" advTm="5815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17">
              <a:srgbClr val="FFFF00"/>
            </a:gs>
            <a:gs pos="48000">
              <a:srgbClr val="FFFF00"/>
            </a:gs>
            <a:gs pos="95000">
              <a:srgbClr val="E81766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3053526"/>
            <a:ext cx="2664296" cy="743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gradFill>
                  <a:gsLst>
                    <a:gs pos="0">
                      <a:srgbClr val="00FF99"/>
                    </a:gs>
                    <a:gs pos="16000">
                      <a:srgbClr val="92D050"/>
                    </a:gs>
                    <a:gs pos="47000">
                      <a:srgbClr val="FFC000"/>
                    </a:gs>
                    <a:gs pos="60001">
                      <a:srgbClr val="FFC000"/>
                    </a:gs>
                    <a:gs pos="71001">
                      <a:srgbClr val="FF0000"/>
                    </a:gs>
                    <a:gs pos="81000">
                      <a:srgbClr val="7030A0"/>
                    </a:gs>
                    <a:gs pos="100000">
                      <a:schemeClr val="accent6">
                        <a:lumMod val="60000"/>
                        <a:lumOff val="40000"/>
                      </a:schemeClr>
                    </a:gs>
                  </a:gsLst>
                  <a:lin ang="5400000" scaled="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Частушки</a:t>
            </a:r>
            <a:endParaRPr lang="ru-RU" sz="3600" dirty="0">
              <a:ln>
                <a:solidFill>
                  <a:schemeClr val="accent5">
                    <a:lumMod val="75000"/>
                  </a:schemeClr>
                </a:solidFill>
              </a:ln>
              <a:gradFill>
                <a:gsLst>
                  <a:gs pos="0">
                    <a:srgbClr val="00FF99"/>
                  </a:gs>
                  <a:gs pos="16000">
                    <a:srgbClr val="92D050"/>
                  </a:gs>
                  <a:gs pos="47000">
                    <a:srgbClr val="FFC000"/>
                  </a:gs>
                  <a:gs pos="60001">
                    <a:srgbClr val="FFC000"/>
                  </a:gs>
                  <a:gs pos="71001">
                    <a:srgbClr val="FF0000"/>
                  </a:gs>
                  <a:gs pos="81000">
                    <a:srgbClr val="7030A0"/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5400000" scaled="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249291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8640"/>
            <a:ext cx="4392488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FF99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717032"/>
            <a:ext cx="4680520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9647503"/>
      </p:ext>
    </p:extLst>
  </p:cSld>
  <p:clrMapOvr>
    <a:masterClrMapping/>
  </p:clrMapOvr>
  <p:transition spd="slow" advTm="31271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1" y="597023"/>
            <a:ext cx="4355977" cy="2903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2337"/>
            <a:ext cx="3891279" cy="2975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01008"/>
            <a:ext cx="3891279" cy="30960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Выноска-облако 3"/>
          <p:cNvSpPr/>
          <p:nvPr/>
        </p:nvSpPr>
        <p:spPr>
          <a:xfrm>
            <a:off x="4409726" y="3645023"/>
            <a:ext cx="4536505" cy="2664297"/>
          </a:xfrm>
          <a:prstGeom prst="cloudCallout">
            <a:avLst/>
          </a:prstGeom>
          <a:solidFill>
            <a:srgbClr val="FFC000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1"/>
                  <a:tileRect/>
                </a:gradFill>
                <a:effectLst/>
              </a:rPr>
              <a:t>Подарок для Буратино - </a:t>
            </a:r>
            <a:r>
              <a:rPr lang="ru-RU" sz="2800" dirty="0"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1"/>
                  <a:tileRect/>
                </a:gradFill>
                <a:effectLst/>
              </a:rPr>
              <a:t>светящийся браслет «Стикер»</a:t>
            </a:r>
            <a:endParaRPr lang="ru-RU" sz="2800" dirty="0"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711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15990">
        <p14:switch dir="r"/>
      </p:transition>
    </mc:Choice>
    <mc:Fallback xmlns="">
      <p:transition spd="slow" advTm="1599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03AB">
                <a:lumMod val="77000"/>
                <a:lumOff val="23000"/>
              </a:srgbClr>
            </a:gs>
            <a:gs pos="21001">
              <a:srgbClr val="FF0066"/>
            </a:gs>
            <a:gs pos="35001">
              <a:srgbClr val="FFFF00"/>
            </a:gs>
            <a:gs pos="52000">
              <a:srgbClr val="CCFF33"/>
            </a:gs>
            <a:gs pos="73000">
              <a:srgbClr val="FF33CC"/>
            </a:gs>
            <a:gs pos="88000">
              <a:srgbClr val="92D050"/>
            </a:gs>
            <a:gs pos="100000">
              <a:schemeClr val="accent5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3681" y="2927249"/>
            <a:ext cx="3888432" cy="893961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ru-RU" sz="36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rgbClr val="A603AB">
                        <a:lumMod val="53000"/>
                        <a:lumOff val="47000"/>
                      </a:srgbClr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Игра с Буратино</a:t>
            </a:r>
            <a:endParaRPr lang="ru-RU" sz="2800" dirty="0">
              <a:ln>
                <a:solidFill>
                  <a:schemeClr val="accent6">
                    <a:lumMod val="75000"/>
                  </a:schemeClr>
                </a:solidFill>
              </a:ln>
              <a:gradFill flip="none" rotWithShape="1">
                <a:gsLst>
                  <a:gs pos="0">
                    <a:srgbClr val="A603AB">
                      <a:lumMod val="53000"/>
                      <a:lumOff val="47000"/>
                    </a:srgbClr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path path="circle">
                  <a:fillToRect l="50000" t="50000" r="50000" b="50000"/>
                </a:path>
                <a:tileRect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3888432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616968"/>
            <a:ext cx="4576891" cy="2759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66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05064"/>
            <a:ext cx="3912693" cy="2629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FF99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205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19434">
        <p14:warp dir="in"/>
      </p:transition>
    </mc:Choice>
    <mc:Fallback xmlns="">
      <p:transition spd="slow" advTm="194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>
                <a:lumMod val="26000"/>
              </a:srgbClr>
            </a:gs>
            <a:gs pos="13000">
              <a:schemeClr val="accent5">
                <a:lumMod val="75000"/>
              </a:schemeClr>
            </a:gs>
            <a:gs pos="21001">
              <a:schemeClr val="accent5">
                <a:lumMod val="75000"/>
              </a:schemeClr>
            </a:gs>
            <a:gs pos="63000">
              <a:schemeClr val="accent6">
                <a:lumMod val="60000"/>
                <a:lumOff val="40000"/>
              </a:schemeClr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09422" y="1547976"/>
            <a:ext cx="5778269" cy="3600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66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031" y="188640"/>
            <a:ext cx="4608512" cy="3918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966FF"/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ятно 1 3"/>
          <p:cNvSpPr/>
          <p:nvPr/>
        </p:nvSpPr>
        <p:spPr>
          <a:xfrm>
            <a:off x="3959425" y="4221088"/>
            <a:ext cx="5184575" cy="2636912"/>
          </a:xfrm>
          <a:prstGeom prst="irregularSeal1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FF33CC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4788024" y="4949763"/>
            <a:ext cx="3240360" cy="1179562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2800" dirty="0" smtClean="0">
                <a:ln>
                  <a:solidFill>
                    <a:srgbClr val="EE6600"/>
                  </a:solidFill>
                </a:ln>
                <a:gradFill>
                  <a:gsLst>
                    <a:gs pos="0">
                      <a:srgbClr val="EE6600"/>
                    </a:gs>
                    <a:gs pos="13000">
                      <a:srgbClr val="FFFF00"/>
                    </a:gs>
                    <a:gs pos="28000">
                      <a:srgbClr val="FF6600"/>
                    </a:gs>
                    <a:gs pos="42999">
                      <a:srgbClr val="FFFF00"/>
                    </a:gs>
                    <a:gs pos="58000">
                      <a:srgbClr val="EE6600"/>
                    </a:gs>
                    <a:gs pos="72000">
                      <a:srgbClr val="FFCC00"/>
                    </a:gs>
                    <a:gs pos="87000">
                      <a:srgbClr val="EE6600"/>
                    </a:gs>
                    <a:gs pos="100000">
                      <a:srgbClr val="FFCC00"/>
                    </a:gs>
                  </a:gsLst>
                  <a:lin ang="5400000" scaled="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</a:rPr>
              <a:t>Сюрпризный момент</a:t>
            </a:r>
            <a:endParaRPr lang="ru-RU" sz="2800" dirty="0">
              <a:ln>
                <a:solidFill>
                  <a:srgbClr val="EE6600"/>
                </a:solidFill>
              </a:ln>
              <a:gradFill>
                <a:gsLst>
                  <a:gs pos="0">
                    <a:srgbClr val="EE6600"/>
                  </a:gs>
                  <a:gs pos="13000">
                    <a:srgbClr val="FFFF00"/>
                  </a:gs>
                  <a:gs pos="28000">
                    <a:srgbClr val="FF6600"/>
                  </a:gs>
                  <a:gs pos="42999">
                    <a:srgbClr val="FFFF00"/>
                  </a:gs>
                  <a:gs pos="58000">
                    <a:srgbClr val="EE6600"/>
                  </a:gs>
                  <a:gs pos="72000">
                    <a:srgbClr val="FFCC00"/>
                  </a:gs>
                  <a:gs pos="87000">
                    <a:srgbClr val="EE6600"/>
                  </a:gs>
                  <a:gs pos="100000">
                    <a:srgbClr val="FFCC00"/>
                  </a:gs>
                </a:gsLst>
                <a:lin ang="5400000" scaled="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reflection blurRad="6350" stA="55000" endA="300" endPos="45500" dir="5400000" sy="-100000" algn="bl" rotWithShape="0"/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141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21520">
        <p:circle/>
      </p:transition>
    </mc:Choice>
    <mc:Fallback xmlns="">
      <p:transition spd="slow" advTm="2152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000"/>
            </a:gs>
            <a:gs pos="17999">
              <a:schemeClr val="accent5">
                <a:lumMod val="60000"/>
                <a:lumOff val="40000"/>
              </a:schemeClr>
            </a:gs>
            <a:gs pos="36000">
              <a:srgbClr val="FAC77D"/>
            </a:gs>
            <a:gs pos="61000">
              <a:srgbClr val="FBA97D"/>
            </a:gs>
            <a:gs pos="82001">
              <a:srgbClr val="FFC000"/>
            </a:gs>
            <a:gs pos="100000">
              <a:srgbClr val="FFC0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805264"/>
            <a:ext cx="5616624" cy="7109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rgbClr val="825600">
                        <a:lumMod val="52000"/>
                        <a:lumOff val="48000"/>
                      </a:srgbClr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5400000" scaled="1"/>
                  <a:tileRect/>
                </a:gradFill>
                <a:effectLst>
                  <a:glow rad="101600">
                    <a:srgbClr val="FFC000">
                      <a:alpha val="40000"/>
                    </a:srgbClr>
                  </a:glow>
                </a:effectLst>
              </a:rPr>
              <a:t>Прощание с Буратино</a:t>
            </a:r>
            <a:endParaRPr lang="ru-RU" sz="3600" dirty="0">
              <a:ln>
                <a:solidFill>
                  <a:schemeClr val="accent5">
                    <a:lumMod val="75000"/>
                  </a:schemeClr>
                </a:solidFill>
              </a:ln>
              <a:gradFill flip="none" rotWithShape="1">
                <a:gsLst>
                  <a:gs pos="0">
                    <a:srgbClr val="825600">
                      <a:lumMod val="52000"/>
                      <a:lumOff val="48000"/>
                    </a:srgbClr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5400000" scaled="1"/>
                <a:tileRect/>
              </a:gradFill>
              <a:effectLst>
                <a:glow rad="101600">
                  <a:srgbClr val="FFC000">
                    <a:alpha val="40000"/>
                  </a:srgbClr>
                </a:glo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7992888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glow rad="228600">
              <a:srgbClr val="FFC000">
                <a:alpha val="4000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83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1719">
        <p14:ripple/>
      </p:transition>
    </mc:Choice>
    <mc:Fallback xmlns="">
      <p:transition spd="slow" advTm="1171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3569" y="404665"/>
            <a:ext cx="7488832" cy="1800199"/>
          </a:xfrm>
        </p:spPr>
        <p:txBody>
          <a:bodyPr/>
          <a:lstStyle/>
          <a:p>
            <a:pPr marL="182880" indent="0">
              <a:buNone/>
            </a:pPr>
            <a:r>
              <a:rPr lang="ru-RU" sz="18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0" scaled="1"/>
                  <a:tileRect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Одним из членов комиссии «За безопасность движения» к подготовке и проведению занятия «Засветись» в темноте и стань заметным на дороге» была оказана помощь в виде за интересующего момента в роли сказочного героя Буратино</a:t>
            </a:r>
            <a:endParaRPr lang="ru-RU" sz="1800" dirty="0">
              <a:ln>
                <a:solidFill>
                  <a:schemeClr val="tx2">
                    <a:lumMod val="75000"/>
                  </a:schemeClr>
                </a:solidFill>
              </a:ln>
              <a:gradFill flip="none" rotWithShape="1"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0" scaled="1"/>
                <a:tileRect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44824"/>
            <a:ext cx="7128792" cy="46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5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80"/>
    </mc:Choice>
    <mc:Fallback xmlns="">
      <p:transition spd="slow" advTm="16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064896" cy="5832648"/>
          </a:xfrm>
        </p:spPr>
        <p:txBody>
          <a:bodyPr>
            <a:noAutofit/>
          </a:bodyPr>
          <a:lstStyle/>
          <a:p>
            <a:endParaRPr lang="ru-RU" sz="36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827584" y="404664"/>
            <a:ext cx="7236296" cy="4524315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600002" rev="0"/>
              </a:camera>
              <a:lightRig rig="threePt" dir="t"/>
            </a:scene3d>
          </a:bodyPr>
          <a:lstStyle/>
          <a:p>
            <a:pPr algn="ctr"/>
            <a:r>
              <a:rPr lang="ru-RU" sz="3600" b="1" i="1" dirty="0" smtClean="0">
                <a:gradFill>
                  <a:gsLst>
                    <a:gs pos="40000">
                      <a:schemeClr val="accent6">
                        <a:lumMod val="75000"/>
                      </a:schemeClr>
                    </a:gs>
                    <a:gs pos="80000">
                      <a:schemeClr val="accent3">
                        <a:lumMod val="50000"/>
                      </a:schemeClr>
                    </a:gs>
                    <a:gs pos="10000">
                      <a:schemeClr val="accent6">
                        <a:lumMod val="75000"/>
                      </a:schemeClr>
                    </a:gs>
                  </a:gsLst>
                  <a:lin ang="5400000" scaled="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accent6">
                      <a:lumMod val="75000"/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</a:t>
            </a:r>
            <a:r>
              <a:rPr lang="ru-RU" sz="3600" b="1" i="1" smtClean="0">
                <a:gradFill>
                  <a:gsLst>
                    <a:gs pos="40000">
                      <a:schemeClr val="accent6">
                        <a:lumMod val="75000"/>
                      </a:schemeClr>
                    </a:gs>
                    <a:gs pos="80000">
                      <a:schemeClr val="accent3">
                        <a:lumMod val="50000"/>
                      </a:schemeClr>
                    </a:gs>
                    <a:gs pos="10000">
                      <a:schemeClr val="accent6">
                        <a:lumMod val="75000"/>
                      </a:schemeClr>
                    </a:gs>
                  </a:gsLst>
                  <a:lin ang="5400000" scaled="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accent6">
                      <a:lumMod val="75000"/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познавательно-интегрированного занятия на </a:t>
            </a:r>
            <a:r>
              <a:rPr lang="ru-RU" sz="3600" b="1" i="1" dirty="0">
                <a:gradFill>
                  <a:gsLst>
                    <a:gs pos="40000">
                      <a:schemeClr val="accent6">
                        <a:lumMod val="75000"/>
                      </a:schemeClr>
                    </a:gs>
                    <a:gs pos="80000">
                      <a:schemeClr val="accent3">
                        <a:lumMod val="50000"/>
                      </a:schemeClr>
                    </a:gs>
                    <a:gs pos="10000">
                      <a:schemeClr val="accent6">
                        <a:lumMod val="75000"/>
                      </a:schemeClr>
                    </a:gs>
                  </a:gsLst>
                  <a:lin ang="5400000" scaled="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accent6">
                      <a:lumMod val="75000"/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тему: </a:t>
            </a:r>
            <a:br>
              <a:rPr lang="ru-RU" sz="3600" b="1" i="1" dirty="0">
                <a:gradFill>
                  <a:gsLst>
                    <a:gs pos="40000">
                      <a:schemeClr val="accent6">
                        <a:lumMod val="75000"/>
                      </a:schemeClr>
                    </a:gs>
                    <a:gs pos="80000">
                      <a:schemeClr val="accent3">
                        <a:lumMod val="50000"/>
                      </a:schemeClr>
                    </a:gs>
                    <a:gs pos="10000">
                      <a:schemeClr val="accent6">
                        <a:lumMod val="75000"/>
                      </a:schemeClr>
                    </a:gs>
                  </a:gsLst>
                  <a:lin ang="5400000" scaled="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accent6">
                      <a:lumMod val="75000"/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>
                <a:gradFill>
                  <a:gsLst>
                    <a:gs pos="40000">
                      <a:schemeClr val="accent6">
                        <a:lumMod val="75000"/>
                      </a:schemeClr>
                    </a:gs>
                    <a:gs pos="80000">
                      <a:schemeClr val="accent3">
                        <a:lumMod val="50000"/>
                      </a:schemeClr>
                    </a:gs>
                    <a:gs pos="10000">
                      <a:schemeClr val="accent6">
                        <a:lumMod val="75000"/>
                      </a:schemeClr>
                    </a:gs>
                  </a:gsLst>
                  <a:lin ang="5400000" scaled="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accent6">
                      <a:lumMod val="75000"/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i="1" smtClean="0">
                <a:gradFill>
                  <a:gsLst>
                    <a:gs pos="40000">
                      <a:schemeClr val="accent6">
                        <a:lumMod val="75000"/>
                      </a:schemeClr>
                    </a:gs>
                    <a:gs pos="80000">
                      <a:schemeClr val="accent3">
                        <a:lumMod val="50000"/>
                      </a:schemeClr>
                    </a:gs>
                    <a:gs pos="10000">
                      <a:schemeClr val="accent6">
                        <a:lumMod val="75000"/>
                      </a:schemeClr>
                    </a:gs>
                  </a:gsLst>
                  <a:lin ang="5400000" scaled="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accent6">
                      <a:lumMod val="75000"/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Засветись </a:t>
            </a:r>
            <a:r>
              <a:rPr lang="ru-RU" sz="3600" b="1" i="1" dirty="0">
                <a:gradFill>
                  <a:gsLst>
                    <a:gs pos="40000">
                      <a:schemeClr val="accent6">
                        <a:lumMod val="75000"/>
                      </a:schemeClr>
                    </a:gs>
                    <a:gs pos="80000">
                      <a:schemeClr val="accent3">
                        <a:lumMod val="50000"/>
                      </a:schemeClr>
                    </a:gs>
                    <a:gs pos="10000">
                      <a:schemeClr val="accent6">
                        <a:lumMod val="75000"/>
                      </a:schemeClr>
                    </a:gs>
                  </a:gsLst>
                  <a:lin ang="5400000" scaled="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accent6">
                      <a:lumMod val="75000"/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в темноте и стань заметней на дороге» </a:t>
            </a:r>
            <a:br>
              <a:rPr lang="ru-RU" sz="3600" b="1" i="1" dirty="0">
                <a:gradFill>
                  <a:gsLst>
                    <a:gs pos="40000">
                      <a:schemeClr val="accent6">
                        <a:lumMod val="75000"/>
                      </a:schemeClr>
                    </a:gs>
                    <a:gs pos="80000">
                      <a:schemeClr val="accent3">
                        <a:lumMod val="50000"/>
                      </a:schemeClr>
                    </a:gs>
                    <a:gs pos="10000">
                      <a:schemeClr val="accent6">
                        <a:lumMod val="75000"/>
                      </a:schemeClr>
                    </a:gs>
                  </a:gsLst>
                  <a:lin ang="5400000" scaled="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accent6">
                      <a:lumMod val="75000"/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gradFill>
                  <a:gsLst>
                    <a:gs pos="40000">
                      <a:schemeClr val="accent6">
                        <a:lumMod val="75000"/>
                      </a:schemeClr>
                    </a:gs>
                    <a:gs pos="80000">
                      <a:schemeClr val="accent3">
                        <a:lumMod val="50000"/>
                      </a:schemeClr>
                    </a:gs>
                    <a:gs pos="10000">
                      <a:schemeClr val="accent6">
                        <a:lumMod val="75000"/>
                      </a:schemeClr>
                    </a:gs>
                  </a:gsLst>
                  <a:lin ang="5400000" scaled="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chemeClr val="accent6">
                      <a:lumMod val="75000"/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 старшего дошкольного возраста.</a:t>
            </a:r>
            <a:r>
              <a:rPr lang="ru-RU" sz="36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55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2489">
        <p14:reveal/>
      </p:transition>
    </mc:Choice>
    <mc:Fallback xmlns="">
      <p:transition spd="slow" advTm="1248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7" name="Заголовок 2"/>
          <p:cNvSpPr>
            <a:spLocks noGrp="1"/>
          </p:cNvSpPr>
          <p:nvPr>
            <p:ph type="subTitle" idx="1"/>
          </p:nvPr>
        </p:nvSpPr>
        <p:spPr>
          <a:xfrm>
            <a:off x="1" y="1"/>
            <a:ext cx="9143999" cy="6857999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u="sng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 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внедрение практики использования дошкольниками светоотражающих приспособлений для снижения детского дорожно-транспортного травматизма и повышения безопасности дорожного движения.</a:t>
            </a:r>
            <a:b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effectLst/>
              </a:rPr>
              <a:t> </a:t>
            </a:r>
            <a:r>
              <a:rPr lang="ru-RU" sz="2000" b="1" u="sng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/>
              </a:rPr>
              <a:t/>
            </a:r>
            <a:b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/>
              </a:rPr>
            </a:br>
            <a:r>
              <a:rPr lang="ru-RU" sz="2000" b="1" u="sng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Расширить знания детей о правилах дорожного движения и безопасного поведения на улицах нашего поселка.</a:t>
            </a:r>
            <a:b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Познакомить детей с </a:t>
            </a:r>
            <a:r>
              <a:rPr lang="ru-RU" sz="2000" b="1" dirty="0" err="1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фликером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светоотражающими элементами.</a:t>
            </a:r>
            <a:b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u="sng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Развивать познавательную активность как участника дорожного движения.</a:t>
            </a:r>
            <a:b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u="sng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Способствовать развитию осторожности, осмотрительности на дорогах, воспитывать внимание, мышление, сосредоточенность. Воспитывать чувство коллективизма, умение радоваться своему успеху и успеху товарищей.</a:t>
            </a:r>
            <a:b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u="sng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Продолжить формирование умения принимать правильное решение в различных ситуациях и делать выводы в виде полного ответа.</a:t>
            </a:r>
            <a:b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u="sng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Предварительная работа:  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Разучивание частушек. Просмотр видео фильма о «светящихся огоньках». Знакомство со спец одеждой работников полиции и работников дорожных  работ  которые работают ночью.</a:t>
            </a:r>
            <a:b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u="sng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и приемы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Игровой, наглядный, вопросы к детям, словесная, дидактическая игра.</a:t>
            </a:r>
            <a:b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u="sng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Материал: 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 одежды работников которые работают в ночное время суток, </a:t>
            </a:r>
            <a:r>
              <a:rPr lang="ru-RU" sz="2000" b="1" dirty="0" err="1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фликеры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фото светящихся </a:t>
            </a:r>
            <a:r>
              <a:rPr lang="ru-RU" sz="2000" b="1" dirty="0" err="1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стикеров</a:t>
            </a:r>
            <a:r>
              <a:rPr lang="ru-RU" sz="2000" b="1" dirty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000" b="1" dirty="0" smtClean="0"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темноте.</a:t>
            </a:r>
            <a:endParaRPr lang="ru-RU" sz="2000" b="1" dirty="0">
              <a:gradFill>
                <a:gsLst>
                  <a:gs pos="0">
                    <a:srgbClr val="000000"/>
                  </a:gs>
                  <a:gs pos="20000">
                    <a:srgbClr val="000040"/>
                  </a:gs>
                  <a:gs pos="50000">
                    <a:srgbClr val="400040"/>
                  </a:gs>
                  <a:gs pos="75000">
                    <a:srgbClr val="8F0040"/>
                  </a:gs>
                  <a:gs pos="89999">
                    <a:srgbClr val="F27300"/>
                  </a:gs>
                  <a:gs pos="100000">
                    <a:srgbClr val="FFBF00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435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949"/>
    </mc:Choice>
    <mc:Fallback xmlns="">
      <p:transition spd="slow" advTm="50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301208"/>
            <a:ext cx="6400800" cy="72008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FFC000"/>
                  </a:solidFill>
                </a:ln>
                <a:gradFill flip="none" rotWithShape="1">
                  <a:gsLst>
                    <a:gs pos="2000">
                      <a:srgbClr val="FF3399"/>
                    </a:gs>
                    <a:gs pos="29000">
                      <a:srgbClr val="FF6633"/>
                    </a:gs>
                    <a:gs pos="51000">
                      <a:srgbClr val="FFFF00"/>
                    </a:gs>
                    <a:gs pos="74000">
                      <a:srgbClr val="01A78F"/>
                    </a:gs>
                    <a:gs pos="95000">
                      <a:srgbClr val="3366FF"/>
                    </a:gs>
                  </a:gsLst>
                  <a:lin ang="5400000" scaled="0"/>
                  <a:tileRect/>
                </a:gradFill>
                <a:effectLst>
                  <a:outerShdw blurRad="38100" dist="38100" dir="2700000" algn="tl">
                    <a:schemeClr val="accent3">
                      <a:lumMod val="75000"/>
                      <a:alpha val="43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Выход сказочного героя -</a:t>
            </a:r>
            <a:r>
              <a:rPr lang="ru-RU" sz="3600" b="1" dirty="0" smtClean="0">
                <a:ln>
                  <a:solidFill>
                    <a:srgbClr val="FFC000"/>
                  </a:solidFill>
                </a:ln>
                <a:gradFill flip="none" rotWithShape="1">
                  <a:gsLst>
                    <a:gs pos="2000">
                      <a:srgbClr val="FF3399"/>
                    </a:gs>
                    <a:gs pos="29000">
                      <a:srgbClr val="FF6633"/>
                    </a:gs>
                    <a:gs pos="51000">
                      <a:srgbClr val="FFFF00"/>
                    </a:gs>
                    <a:gs pos="74000">
                      <a:srgbClr val="01A78F"/>
                    </a:gs>
                    <a:gs pos="95000">
                      <a:srgbClr val="3366FF"/>
                    </a:gs>
                  </a:gsLst>
                  <a:lin ang="5400000" scaled="0"/>
                  <a:tileRect/>
                </a:gradFill>
                <a:effectLst>
                  <a:outerShdw blurRad="38100" dist="38100" dir="2700000" algn="tl">
                    <a:schemeClr val="accent3">
                      <a:lumMod val="75000"/>
                      <a:alpha val="43000"/>
                    </a:schemeClr>
                  </a:outerShdw>
                </a:effectLst>
              </a:rPr>
              <a:t> Буратино</a:t>
            </a:r>
            <a:endParaRPr lang="ru-RU" sz="3600" b="1" dirty="0">
              <a:ln>
                <a:solidFill>
                  <a:srgbClr val="FFC000"/>
                </a:solidFill>
              </a:ln>
              <a:gradFill flip="none" rotWithShape="1">
                <a:gsLst>
                  <a:gs pos="2000">
                    <a:srgbClr val="FF3399"/>
                  </a:gs>
                  <a:gs pos="29000">
                    <a:srgbClr val="FF6633"/>
                  </a:gs>
                  <a:gs pos="51000">
                    <a:srgbClr val="FFFF00"/>
                  </a:gs>
                  <a:gs pos="74000">
                    <a:srgbClr val="01A78F"/>
                  </a:gs>
                  <a:gs pos="95000">
                    <a:srgbClr val="3366FF"/>
                  </a:gs>
                </a:gsLst>
                <a:lin ang="5400000" scaled="0"/>
                <a:tileRect/>
              </a:gradFill>
              <a:effectLst>
                <a:outerShdw blurRad="38100" dist="38100" dir="2700000" algn="tl">
                  <a:schemeClr val="accent3">
                    <a:lumMod val="75000"/>
                    <a:alpha val="43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1000"/>
            <a:ext cx="4464496" cy="4704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1001"/>
            <a:ext cx="4176464" cy="4704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089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9764">
        <p:circle/>
      </p:transition>
    </mc:Choice>
    <mc:Fallback xmlns="">
      <p:transition spd="slow" advTm="9764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1000">
              <a:srgbClr val="FFFF00">
                <a:lumMod val="95000"/>
                <a:lumOff val="5000"/>
              </a:srgbClr>
            </a:gs>
            <a:gs pos="78000">
              <a:schemeClr val="accent3">
                <a:lumMod val="75000"/>
              </a:schemeClr>
            </a:gs>
            <a:gs pos="30000">
              <a:srgbClr val="FFCC00"/>
            </a:gs>
            <a:gs pos="100000">
              <a:schemeClr val="accent3">
                <a:lumMod val="86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23" y="3399478"/>
            <a:ext cx="4391377" cy="32784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5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4437112"/>
            <a:ext cx="3600400" cy="1800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ln>
                  <a:solidFill>
                    <a:srgbClr val="FF0000"/>
                  </a:solidFill>
                </a:ln>
                <a:gradFill flip="none" rotWithShape="1">
                  <a:gsLst>
                    <a:gs pos="0">
                      <a:srgbClr val="C00000"/>
                    </a:gs>
                    <a:gs pos="54000">
                      <a:schemeClr val="accent6">
                        <a:lumMod val="75000"/>
                      </a:schemeClr>
                    </a:gs>
                    <a:gs pos="98000">
                      <a:schemeClr val="accent6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effectLst>
                  <a:glow rad="139700">
                    <a:srgbClr val="FF0000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Повторение</a:t>
            </a:r>
            <a:r>
              <a:rPr lang="ru-RU" sz="3200" dirty="0" smtClean="0">
                <a:ln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C00000"/>
                    </a:gs>
                    <a:gs pos="54000">
                      <a:schemeClr val="accent6">
                        <a:lumMod val="75000"/>
                      </a:schemeClr>
                    </a:gs>
                    <a:gs pos="98000">
                      <a:schemeClr val="accent6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n>
                  <a:solidFill>
                    <a:srgbClr val="FFC000"/>
                  </a:solidFill>
                </a:ln>
                <a:gradFill flip="none" rotWithShape="1">
                  <a:gsLst>
                    <a:gs pos="50000">
                      <a:srgbClr val="FFFF00"/>
                    </a:gs>
                    <a:gs pos="2000">
                      <a:srgbClr val="FFC000"/>
                    </a:gs>
                    <a:gs pos="98000">
                      <a:srgbClr val="FFC000"/>
                    </a:gs>
                  </a:gsLst>
                  <a:lin ang="5400000" scaled="1"/>
                  <a:tileRect/>
                </a:gradFill>
                <a:effectLst>
                  <a:glow rad="139700">
                    <a:srgbClr val="FFC000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  <a:r>
              <a:rPr lang="ru-RU" sz="3200" dirty="0" smtClean="0">
                <a:ln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20000">
                      <a:srgbClr val="7030A0"/>
                    </a:gs>
                    <a:gs pos="36000">
                      <a:srgbClr val="7030A0"/>
                    </a:gs>
                    <a:gs pos="54000">
                      <a:schemeClr val="tx2">
                        <a:lumMod val="60000"/>
                        <a:lumOff val="40000"/>
                      </a:schemeClr>
                    </a:gs>
                    <a:gs pos="82000">
                      <a:schemeClr val="accent2">
                        <a:lumMod val="75000"/>
                      </a:schemeClr>
                    </a:gs>
                    <a:gs pos="98000">
                      <a:schemeClr val="accent2"/>
                    </a:gs>
                  </a:gsLst>
                  <a:lin ang="5400000" scaled="1"/>
                  <a:tileRect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n>
                  <a:solidFill>
                    <a:srgbClr val="00B050"/>
                  </a:solidFill>
                </a:ln>
                <a:gradFill flip="none" rotWithShape="1">
                  <a:gsLst>
                    <a:gs pos="0">
                      <a:srgbClr val="00B050"/>
                    </a:gs>
                    <a:gs pos="20000">
                      <a:schemeClr val="accent3">
                        <a:lumMod val="50000"/>
                      </a:schemeClr>
                    </a:gs>
                    <a:gs pos="61000">
                      <a:schemeClr val="accent3">
                        <a:lumMod val="75000"/>
                      </a:schemeClr>
                    </a:gs>
                    <a:gs pos="98000">
                      <a:schemeClr val="accent3">
                        <a:lumMod val="50000"/>
                      </a:schemeClr>
                    </a:gs>
                  </a:gsLst>
                  <a:lin ang="5400000" scaled="1"/>
                  <a:tileRect/>
                </a:gradFill>
                <a:effectLst>
                  <a:glow rad="139700">
                    <a:srgbClr val="00B050"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ПДД</a:t>
            </a:r>
            <a:endParaRPr lang="ru-RU" sz="3200" dirty="0">
              <a:ln>
                <a:solidFill>
                  <a:srgbClr val="00B050"/>
                </a:solidFill>
              </a:ln>
              <a:gradFill flip="none" rotWithShape="1">
                <a:gsLst>
                  <a:gs pos="0">
                    <a:srgbClr val="00B050"/>
                  </a:gs>
                  <a:gs pos="20000">
                    <a:schemeClr val="accent3">
                      <a:lumMod val="50000"/>
                    </a:schemeClr>
                  </a:gs>
                  <a:gs pos="61000">
                    <a:schemeClr val="accent3">
                      <a:lumMod val="75000"/>
                    </a:schemeClr>
                  </a:gs>
                  <a:gs pos="98000">
                    <a:schemeClr val="accent3">
                      <a:lumMod val="50000"/>
                    </a:schemeClr>
                  </a:gs>
                </a:gsLst>
                <a:lin ang="5400000" scaled="1"/>
                <a:tileRect/>
              </a:gradFill>
              <a:effectLst>
                <a:glow rad="139700">
                  <a:srgbClr val="00B050">
                    <a:alpha val="4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5" y="43702"/>
            <a:ext cx="4396214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222" y="1124744"/>
            <a:ext cx="4248472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087357"/>
      </p:ext>
    </p:extLst>
  </p:cSld>
  <p:clrMapOvr>
    <a:masterClrMapping/>
  </p:clrMapOvr>
  <p:transition spd="slow" advTm="1137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0" y="88151"/>
            <a:ext cx="4041012" cy="3025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5445224"/>
            <a:ext cx="3917567" cy="720080"/>
          </a:xfrm>
        </p:spPr>
        <p:txBody>
          <a:bodyPr>
            <a:noAutofit/>
            <a:scene3d>
              <a:camera prst="orthographicFront">
                <a:rot lat="0" lon="300002" rev="0"/>
              </a:camera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extrusionClr>
                <a:schemeClr val="accent1">
                  <a:lumMod val="75000"/>
                </a:schemeClr>
              </a:extrusionClr>
              <a:contourClr>
                <a:schemeClr val="bg2">
                  <a:lumMod val="2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>
                  <a:solidFill>
                    <a:schemeClr val="accent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 dir="13500000">
                    <a:srgbClr val="7030A0">
                      <a:alpha val="92000"/>
                    </a:srgbClr>
                  </a:innerShdw>
                </a:effectLst>
              </a:rPr>
              <a:t>Физкультминутка</a:t>
            </a:r>
            <a:endParaRPr lang="ru-RU" sz="3200" b="1" dirty="0">
              <a:ln w="11430">
                <a:solidFill>
                  <a:schemeClr val="accent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innerShdw blurRad="63500" dist="50800" dir="13500000">
                  <a:srgbClr val="7030A0">
                    <a:alpha val="92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849" y="1484785"/>
            <a:ext cx="4428492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1" y="3649216"/>
            <a:ext cx="4185027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753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2333">
        <p:cut/>
      </p:transition>
    </mc:Choice>
    <mc:Fallback xmlns="">
      <p:transition advTm="12333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6600"/>
            </a:gs>
            <a:gs pos="20000">
              <a:srgbClr val="FFC000"/>
            </a:gs>
            <a:gs pos="50000">
              <a:srgbClr val="FFFF00"/>
            </a:gs>
            <a:gs pos="75000">
              <a:srgbClr val="92D050"/>
            </a:gs>
            <a:gs pos="89999">
              <a:srgbClr val="00B050"/>
            </a:gs>
            <a:gs pos="100000">
              <a:schemeClr val="accent3">
                <a:lumMod val="5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0239" y="2852937"/>
            <a:ext cx="8229600" cy="792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EA522"/>
                    </a:gs>
                    <a:gs pos="70000">
                      <a:srgbClr val="EE6600"/>
                    </a:gs>
                    <a:gs pos="100000">
                      <a:srgbClr val="D66D04">
                        <a:lumMod val="49000"/>
                        <a:alpha val="78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Знакомство со спецодеждой</a:t>
            </a:r>
            <a:endParaRPr lang="ru-RU" sz="4400" b="1" dirty="0">
              <a:ln>
                <a:solidFill>
                  <a:schemeClr val="accent5">
                    <a:lumMod val="75000"/>
                  </a:schemeClr>
                </a:solidFill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EA522"/>
                  </a:gs>
                  <a:gs pos="70000">
                    <a:srgbClr val="EE6600"/>
                  </a:gs>
                  <a:gs pos="100000">
                    <a:srgbClr val="D66D04">
                      <a:lumMod val="49000"/>
                      <a:alpha val="78000"/>
                    </a:srgbClr>
                  </a:gs>
                </a:gsLst>
                <a:lin ang="5400000" scaled="1"/>
                <a:tileRect/>
              </a:gra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241"/>
            <a:ext cx="4320480" cy="2688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FF33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4241"/>
            <a:ext cx="4032448" cy="2688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6600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645024"/>
            <a:ext cx="4320480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6600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645025"/>
            <a:ext cx="4032448" cy="2918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FF33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968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7184">
        <p:dissolve/>
      </p:transition>
    </mc:Choice>
    <mc:Fallback xmlns="">
      <p:transition spd="slow" advTm="17184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8317" y="3329460"/>
            <a:ext cx="3528392" cy="654644"/>
          </a:xfrm>
          <a:ln>
            <a:noFill/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Фликеры</a:t>
            </a:r>
            <a:endParaRPr lang="ru-RU" sz="3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8639"/>
            <a:ext cx="3888432" cy="3120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39"/>
            <a:ext cx="4176464" cy="3120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780" y="3933056"/>
            <a:ext cx="4823467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286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7791">
        <p:blinds dir="vert"/>
      </p:transition>
    </mc:Choice>
    <mc:Fallback xmlns="">
      <p:transition spd="slow" advTm="27791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|2.7|1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2|1.2|1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5|2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1|2.2|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7|1.7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4|1.5|2|1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6|1.9|1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5|1.5|1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9|1|1.9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583</TotalTime>
  <Words>80</Words>
  <Application>Microsoft Office PowerPoint</Application>
  <PresentationFormat>Экран (4:3)</PresentationFormat>
  <Paragraphs>14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Муниципальное бюджетное дошкольное образовательное учреждение  Детский сад №43  «Солнышко»</vt:lpstr>
      <vt:lpstr>Одним из членов комиссии «За безопасность движения» к подготовке и проведению занятия «Засветись» в темноте и стань заметным на дороге» была оказана помощь в виде за интересующего момента в роли сказочного героя Буратино</vt:lpstr>
      <vt:lpstr>Презентация PowerPoint</vt:lpstr>
      <vt:lpstr>Презентация PowerPoint</vt:lpstr>
      <vt:lpstr>Презентация PowerPoint</vt:lpstr>
      <vt:lpstr>Повторение правил ПДД</vt:lpstr>
      <vt:lpstr>Презентация PowerPoint</vt:lpstr>
      <vt:lpstr>Презентация PowerPoint</vt:lpstr>
      <vt:lpstr>Фликеры</vt:lpstr>
      <vt:lpstr>Частушки</vt:lpstr>
      <vt:lpstr>Презентация PowerPoint</vt:lpstr>
      <vt:lpstr>Игра с Буратино</vt:lpstr>
      <vt:lpstr>Сюрпризный момент</vt:lpstr>
      <vt:lpstr>Прощание с Буратино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детское образовательное учреждение «Детский сад №43 «Солнышко»</dc:title>
  <dc:creator>Asus</dc:creator>
  <cp:lastModifiedBy>Asus</cp:lastModifiedBy>
  <cp:revision>41</cp:revision>
  <dcterms:created xsi:type="dcterms:W3CDTF">2017-03-16T17:38:34Z</dcterms:created>
  <dcterms:modified xsi:type="dcterms:W3CDTF">2017-03-18T01:01:11Z</dcterms:modified>
</cp:coreProperties>
</file>