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256" r:id="rId2"/>
    <p:sldId id="270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9966FF"/>
    <a:srgbClr val="EE6600"/>
    <a:srgbClr val="FFCC00"/>
    <a:srgbClr val="FF6600"/>
    <a:srgbClr val="FF33CC"/>
    <a:srgbClr val="CCFF33"/>
    <a:srgbClr val="FF0066"/>
    <a:srgbClr val="B41C3D"/>
    <a:srgbClr val="D66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27A70-8803-4C0D-982B-2D0A534385C3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0AA48-EBD1-43CD-BDD7-81B89CA0D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11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004" y="116632"/>
            <a:ext cx="9144000" cy="1584176"/>
          </a:xfrm>
        </p:spPr>
        <p:txBody>
          <a:bodyPr>
            <a:noAutofit/>
            <a:scene3d>
              <a:camera prst="orthographicFront">
                <a:rot lat="0" lon="300000" rev="0"/>
              </a:camera>
              <a:lightRig rig="threePt" dir="t"/>
            </a:scene3d>
          </a:bodyPr>
          <a:lstStyle/>
          <a:p>
            <a:pPr marL="182880" indent="0" algn="ctr">
              <a:buNone/>
            </a:pPr>
            <a:r>
              <a:rPr lang="ru-RU" sz="2400" dirty="0" smtClean="0">
                <a:ln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03D4A8"/>
                    </a:gs>
                    <a:gs pos="36000">
                      <a:srgbClr val="21D6E0"/>
                    </a:gs>
                    <a:gs pos="68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  <a:effectLst/>
              </a:rPr>
              <a:t>Муниципальное бюджетное дошкольное образовательное учреждение </a:t>
            </a:r>
            <a:br>
              <a:rPr lang="ru-RU" sz="2400" dirty="0" smtClean="0">
                <a:ln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03D4A8"/>
                    </a:gs>
                    <a:gs pos="36000">
                      <a:srgbClr val="21D6E0"/>
                    </a:gs>
                    <a:gs pos="68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  <a:effectLst/>
              </a:rPr>
            </a:br>
            <a:r>
              <a:rPr lang="ru-RU" sz="2400" dirty="0" smtClean="0">
                <a:ln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03D4A8"/>
                    </a:gs>
                    <a:gs pos="36000">
                      <a:srgbClr val="21D6E0"/>
                    </a:gs>
                    <a:gs pos="68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  <a:effectLst/>
              </a:rPr>
              <a:t>Детский сад №43 </a:t>
            </a:r>
            <a:br>
              <a:rPr lang="ru-RU" sz="2400" dirty="0" smtClean="0">
                <a:ln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03D4A8"/>
                    </a:gs>
                    <a:gs pos="36000">
                      <a:srgbClr val="21D6E0"/>
                    </a:gs>
                    <a:gs pos="68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  <a:effectLst/>
              </a:rPr>
            </a:br>
            <a:r>
              <a:rPr lang="ru-RU" sz="2400" dirty="0" smtClean="0">
                <a:ln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03D4A8"/>
                    </a:gs>
                    <a:gs pos="36000">
                      <a:srgbClr val="21D6E0"/>
                    </a:gs>
                    <a:gs pos="68000">
                      <a:srgbClr val="0087E6"/>
                    </a:gs>
                    <a:gs pos="100000">
                      <a:srgbClr val="005CBF"/>
                    </a:gs>
                  </a:gsLst>
                  <a:lin ang="5400000" scaled="1"/>
                  <a:tileRect/>
                </a:gradFill>
                <a:effectLst/>
              </a:rPr>
              <a:t>«Солнышко»</a:t>
            </a:r>
            <a:endParaRPr lang="ru-RU" sz="2400" dirty="0">
              <a:ln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03D4A8"/>
                  </a:gs>
                  <a:gs pos="36000">
                    <a:srgbClr val="21D6E0"/>
                  </a:gs>
                  <a:gs pos="68000">
                    <a:srgbClr val="0087E6"/>
                  </a:gs>
                  <a:gs pos="100000">
                    <a:srgbClr val="005CBF"/>
                  </a:gs>
                </a:gsLst>
                <a:lin ang="5400000" scaled="1"/>
                <a:tileRect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416824" cy="4392488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63500" sx="102000" sy="102000" algn="ctr" rotWithShape="0">
              <a:schemeClr val="bg2">
                <a:lumMod val="50000"/>
                <a:alpha val="40000"/>
              </a:scheme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6547714"/>
      </p:ext>
    </p:extLst>
  </p:cSld>
  <p:clrMapOvr>
    <a:masterClrMapping/>
  </p:clrMapOvr>
  <p:transition spd="slow" advTm="581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17">
              <a:srgbClr val="FFFF00"/>
            </a:gs>
            <a:gs pos="48000">
              <a:srgbClr val="FFFF00"/>
            </a:gs>
            <a:gs pos="95000">
              <a:srgbClr val="E81766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053526"/>
            <a:ext cx="2664296" cy="743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rgbClr val="00FF99"/>
                    </a:gs>
                    <a:gs pos="16000">
                      <a:srgbClr val="92D050"/>
                    </a:gs>
                    <a:gs pos="47000">
                      <a:srgbClr val="FFC000"/>
                    </a:gs>
                    <a:gs pos="60001">
                      <a:srgbClr val="FFC000"/>
                    </a:gs>
                    <a:gs pos="71001">
                      <a:srgbClr val="FF0000"/>
                    </a:gs>
                    <a:gs pos="81000">
                      <a:srgbClr val="7030A0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Частушки</a:t>
            </a:r>
            <a:endParaRPr lang="ru-RU" sz="3600" dirty="0">
              <a:ln>
                <a:solidFill>
                  <a:schemeClr val="accent5">
                    <a:lumMod val="75000"/>
                  </a:schemeClr>
                </a:solidFill>
              </a:ln>
              <a:gradFill>
                <a:gsLst>
                  <a:gs pos="0">
                    <a:srgbClr val="00FF99"/>
                  </a:gs>
                  <a:gs pos="16000">
                    <a:srgbClr val="92D050"/>
                  </a:gs>
                  <a:gs pos="47000">
                    <a:srgbClr val="FFC000"/>
                  </a:gs>
                  <a:gs pos="60001">
                    <a:srgbClr val="FFC000"/>
                  </a:gs>
                  <a:gs pos="71001">
                    <a:srgbClr val="FF0000"/>
                  </a:gs>
                  <a:gs pos="81000">
                    <a:srgbClr val="7030A0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249291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39248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17032"/>
            <a:ext cx="468052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9647503"/>
      </p:ext>
    </p:extLst>
  </p:cSld>
  <p:clrMapOvr>
    <a:masterClrMapping/>
  </p:clrMapOvr>
  <p:transition spd="slow" advTm="3127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597023"/>
            <a:ext cx="4355977" cy="2903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2337"/>
            <a:ext cx="3891279" cy="2975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3891279" cy="3096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Выноска-облако 3"/>
          <p:cNvSpPr/>
          <p:nvPr/>
        </p:nvSpPr>
        <p:spPr>
          <a:xfrm>
            <a:off x="4409726" y="3645023"/>
            <a:ext cx="4536505" cy="2664297"/>
          </a:xfrm>
          <a:prstGeom prst="cloudCallout">
            <a:avLst/>
          </a:prstGeom>
          <a:solidFill>
            <a:srgbClr val="FFC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/>
              </a:rPr>
              <a:t>Подарок для Буратино - </a:t>
            </a:r>
            <a:r>
              <a:rPr lang="ru-RU" sz="2800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effectLst/>
              </a:rPr>
              <a:t>светящийся браслет «Стикер»</a:t>
            </a:r>
            <a:endParaRPr lang="ru-RU" sz="280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11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5990">
        <p14:switch dir="r"/>
      </p:transition>
    </mc:Choice>
    <mc:Fallback xmlns="">
      <p:transition spd="slow" advTm="159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>
                <a:lumMod val="77000"/>
                <a:lumOff val="23000"/>
              </a:srgbClr>
            </a:gs>
            <a:gs pos="21001">
              <a:srgbClr val="FF0066"/>
            </a:gs>
            <a:gs pos="35001">
              <a:srgbClr val="FFFF00"/>
            </a:gs>
            <a:gs pos="52000">
              <a:srgbClr val="CCFF33"/>
            </a:gs>
            <a:gs pos="73000">
              <a:srgbClr val="FF33CC"/>
            </a:gs>
            <a:gs pos="88000">
              <a:srgbClr val="92D050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681" y="2927249"/>
            <a:ext cx="3888432" cy="893961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A603AB">
                        <a:lumMod val="53000"/>
                        <a:lumOff val="47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Игра с Буратино</a:t>
            </a:r>
            <a:endParaRPr lang="ru-RU" sz="2800" dirty="0">
              <a:ln>
                <a:solidFill>
                  <a:schemeClr val="accent6">
                    <a:lumMod val="75000"/>
                  </a:schemeClr>
                </a:solidFill>
              </a:ln>
              <a:gradFill flip="none" rotWithShape="1">
                <a:gsLst>
                  <a:gs pos="0">
                    <a:srgbClr val="A603AB">
                      <a:lumMod val="53000"/>
                      <a:lumOff val="47000"/>
                    </a:srgbClr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16968"/>
            <a:ext cx="4576891" cy="2759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66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3912693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05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9434">
        <p14:warp dir="in"/>
      </p:transition>
    </mc:Choice>
    <mc:Fallback xmlns="">
      <p:transition spd="slow" advTm="194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>
                <a:lumMod val="26000"/>
              </a:srgbClr>
            </a:gs>
            <a:gs pos="13000">
              <a:schemeClr val="accent5">
                <a:lumMod val="75000"/>
              </a:schemeClr>
            </a:gs>
            <a:gs pos="21001">
              <a:schemeClr val="accent5">
                <a:lumMod val="75000"/>
              </a:schemeClr>
            </a:gs>
            <a:gs pos="63000">
              <a:schemeClr val="accent6">
                <a:lumMod val="60000"/>
                <a:lumOff val="40000"/>
              </a:schemeClr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09422" y="1547976"/>
            <a:ext cx="5778269" cy="36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66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31" y="188640"/>
            <a:ext cx="4608512" cy="3918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66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ятно 1 3"/>
          <p:cNvSpPr/>
          <p:nvPr/>
        </p:nvSpPr>
        <p:spPr>
          <a:xfrm>
            <a:off x="3959425" y="4221088"/>
            <a:ext cx="5184575" cy="2636912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788024" y="4949763"/>
            <a:ext cx="3240360" cy="117956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800" dirty="0" smtClean="0">
                <a:ln>
                  <a:solidFill>
                    <a:srgbClr val="EE6600"/>
                  </a:solidFill>
                </a:ln>
                <a:gradFill>
                  <a:gsLst>
                    <a:gs pos="0">
                      <a:srgbClr val="EE6600"/>
                    </a:gs>
                    <a:gs pos="13000">
                      <a:srgbClr val="FFFF00"/>
                    </a:gs>
                    <a:gs pos="28000">
                      <a:srgbClr val="FF6600"/>
                    </a:gs>
                    <a:gs pos="42999">
                      <a:srgbClr val="FFFF00"/>
                    </a:gs>
                    <a:gs pos="58000">
                      <a:srgbClr val="EE6600"/>
                    </a:gs>
                    <a:gs pos="72000">
                      <a:srgbClr val="FFCC00"/>
                    </a:gs>
                    <a:gs pos="87000">
                      <a:srgbClr val="EE6600"/>
                    </a:gs>
                    <a:gs pos="100000">
                      <a:srgbClr val="FFCC00"/>
                    </a:gs>
                  </a:gsLst>
                  <a:lin ang="5400000" scaled="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Сюрпризный момент</a:t>
            </a:r>
            <a:endParaRPr lang="ru-RU" sz="2800" dirty="0">
              <a:ln>
                <a:solidFill>
                  <a:srgbClr val="EE6600"/>
                </a:solidFill>
              </a:ln>
              <a:gradFill>
                <a:gsLst>
                  <a:gs pos="0">
                    <a:srgbClr val="EE6600"/>
                  </a:gs>
                  <a:gs pos="13000">
                    <a:srgbClr val="FFFF00"/>
                  </a:gs>
                  <a:gs pos="28000">
                    <a:srgbClr val="FF6600"/>
                  </a:gs>
                  <a:gs pos="42999">
                    <a:srgbClr val="FFFF00"/>
                  </a:gs>
                  <a:gs pos="58000">
                    <a:srgbClr val="EE6600"/>
                  </a:gs>
                  <a:gs pos="72000">
                    <a:srgbClr val="FFCC00"/>
                  </a:gs>
                  <a:gs pos="87000">
                    <a:srgbClr val="EE6600"/>
                  </a:gs>
                  <a:gs pos="100000">
                    <a:srgbClr val="FFCC00"/>
                  </a:gs>
                </a:gsLst>
                <a:lin ang="5400000" scaled="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4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520">
        <p:circle/>
      </p:transition>
    </mc:Choice>
    <mc:Fallback xmlns="">
      <p:transition spd="slow" advTm="2152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7999">
              <a:schemeClr val="accent5">
                <a:lumMod val="60000"/>
                <a:lumOff val="40000"/>
              </a:schemeClr>
            </a:gs>
            <a:gs pos="36000">
              <a:srgbClr val="FAC77D"/>
            </a:gs>
            <a:gs pos="61000">
              <a:srgbClr val="FBA97D"/>
            </a:gs>
            <a:gs pos="82001">
              <a:srgbClr val="FFC000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805264"/>
            <a:ext cx="5616624" cy="7109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825600">
                        <a:lumMod val="52000"/>
                        <a:lumOff val="48000"/>
                      </a:srgbClr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1"/>
                  <a:tileRect/>
                </a:gradFill>
                <a:effectLst>
                  <a:glow rad="101600">
                    <a:srgbClr val="FFC000">
                      <a:alpha val="40000"/>
                    </a:srgbClr>
                  </a:glow>
                </a:effectLst>
              </a:rPr>
              <a:t>Прощание с Буратино</a:t>
            </a:r>
            <a:endParaRPr lang="ru-RU" sz="3600" dirty="0">
              <a:ln>
                <a:solidFill>
                  <a:schemeClr val="accent5">
                    <a:lumMod val="75000"/>
                  </a:schemeClr>
                </a:solidFill>
              </a:ln>
              <a:gradFill flip="none" rotWithShape="1">
                <a:gsLst>
                  <a:gs pos="0">
                    <a:srgbClr val="825600">
                      <a:lumMod val="52000"/>
                      <a:lumOff val="48000"/>
                    </a:srgbClr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1"/>
                <a:tileRect/>
              </a:gradFill>
              <a:effectLst>
                <a:glow rad="101600">
                  <a:srgbClr val="FFC000">
                    <a:alpha val="40000"/>
                  </a:srgb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92888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glow rad="228600">
              <a:srgbClr val="FFC000"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1719">
        <p14:ripple/>
      </p:transition>
    </mc:Choice>
    <mc:Fallback xmlns="">
      <p:transition spd="slow" advTm="117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9" y="404665"/>
            <a:ext cx="7488832" cy="1800199"/>
          </a:xfrm>
        </p:spPr>
        <p:txBody>
          <a:bodyPr/>
          <a:lstStyle/>
          <a:p>
            <a:pPr marL="182880" indent="0">
              <a:buNone/>
            </a:pP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Одним из членов комиссии «За безопасность движения» к подготовке и проведению занятия «Засветись» в темноте и стань заметным на дороге» была оказана помощь в виде за интересующего момента в роли сказочного героя Буратино</a:t>
            </a:r>
            <a:endParaRPr lang="ru-RU" sz="1800" dirty="0">
              <a:ln>
                <a:solidFill>
                  <a:schemeClr val="tx2">
                    <a:lumMod val="75000"/>
                  </a:schemeClr>
                </a:solidFill>
              </a:ln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0" scaled="1"/>
                <a:tileRect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128792" cy="46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5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80"/>
    </mc:Choice>
    <mc:Fallback xmlns="">
      <p:transition spd="slow" advTm="16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064896" cy="5832648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27584" y="404664"/>
            <a:ext cx="7236296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600002" rev="0"/>
              </a:camera>
              <a:lightRig rig="threePt" dir="t"/>
            </a:scene3d>
          </a:bodyPr>
          <a:lstStyle/>
          <a:p>
            <a:pPr algn="ctr"/>
            <a:r>
              <a:rPr lang="ru-RU" sz="3600" b="1" i="1" dirty="0" smtClean="0">
                <a:gradFill>
                  <a:gsLst>
                    <a:gs pos="40000">
                      <a:schemeClr val="accent6">
                        <a:lumMod val="75000"/>
                      </a:schemeClr>
                    </a:gs>
                    <a:gs pos="80000">
                      <a:schemeClr val="accent3">
                        <a:lumMod val="50000"/>
                      </a:schemeClr>
                    </a:gs>
                    <a:gs pos="1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chemeClr val="accent6">
                      <a:lumMod val="75000"/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3600" b="1" i="1" smtClean="0">
                <a:gradFill>
                  <a:gsLst>
                    <a:gs pos="40000">
                      <a:schemeClr val="accent6">
                        <a:lumMod val="75000"/>
                      </a:schemeClr>
                    </a:gs>
                    <a:gs pos="80000">
                      <a:schemeClr val="accent3">
                        <a:lumMod val="50000"/>
                      </a:schemeClr>
                    </a:gs>
                    <a:gs pos="1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chemeClr val="accent6">
                      <a:lumMod val="75000"/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познавательно-интегрированного занятия на </a:t>
            </a:r>
            <a:r>
              <a:rPr lang="ru-RU" sz="3600" b="1" i="1" dirty="0">
                <a:gradFill>
                  <a:gsLst>
                    <a:gs pos="40000">
                      <a:schemeClr val="accent6">
                        <a:lumMod val="75000"/>
                      </a:schemeClr>
                    </a:gs>
                    <a:gs pos="80000">
                      <a:schemeClr val="accent3">
                        <a:lumMod val="50000"/>
                      </a:schemeClr>
                    </a:gs>
                    <a:gs pos="1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chemeClr val="accent6">
                      <a:lumMod val="75000"/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тему: </a:t>
            </a:r>
            <a:br>
              <a:rPr lang="ru-RU" sz="3600" b="1" i="1" dirty="0">
                <a:gradFill>
                  <a:gsLst>
                    <a:gs pos="40000">
                      <a:schemeClr val="accent6">
                        <a:lumMod val="75000"/>
                      </a:schemeClr>
                    </a:gs>
                    <a:gs pos="80000">
                      <a:schemeClr val="accent3">
                        <a:lumMod val="50000"/>
                      </a:schemeClr>
                    </a:gs>
                    <a:gs pos="1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chemeClr val="accent6">
                      <a:lumMod val="75000"/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>
                <a:gradFill>
                  <a:gsLst>
                    <a:gs pos="40000">
                      <a:schemeClr val="accent6">
                        <a:lumMod val="75000"/>
                      </a:schemeClr>
                    </a:gs>
                    <a:gs pos="80000">
                      <a:schemeClr val="accent3">
                        <a:lumMod val="50000"/>
                      </a:schemeClr>
                    </a:gs>
                    <a:gs pos="1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chemeClr val="accent6">
                      <a:lumMod val="75000"/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smtClean="0">
                <a:gradFill>
                  <a:gsLst>
                    <a:gs pos="40000">
                      <a:schemeClr val="accent6">
                        <a:lumMod val="75000"/>
                      </a:schemeClr>
                    </a:gs>
                    <a:gs pos="80000">
                      <a:schemeClr val="accent3">
                        <a:lumMod val="50000"/>
                      </a:schemeClr>
                    </a:gs>
                    <a:gs pos="1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chemeClr val="accent6">
                      <a:lumMod val="75000"/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Засветись </a:t>
            </a:r>
            <a:r>
              <a:rPr lang="ru-RU" sz="3600" b="1" i="1" dirty="0">
                <a:gradFill>
                  <a:gsLst>
                    <a:gs pos="40000">
                      <a:schemeClr val="accent6">
                        <a:lumMod val="75000"/>
                      </a:schemeClr>
                    </a:gs>
                    <a:gs pos="80000">
                      <a:schemeClr val="accent3">
                        <a:lumMod val="50000"/>
                      </a:schemeClr>
                    </a:gs>
                    <a:gs pos="1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chemeClr val="accent6">
                      <a:lumMod val="75000"/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темноте и стань заметней на дороге» </a:t>
            </a:r>
            <a:br>
              <a:rPr lang="ru-RU" sz="3600" b="1" i="1" dirty="0">
                <a:gradFill>
                  <a:gsLst>
                    <a:gs pos="40000">
                      <a:schemeClr val="accent6">
                        <a:lumMod val="75000"/>
                      </a:schemeClr>
                    </a:gs>
                    <a:gs pos="80000">
                      <a:schemeClr val="accent3">
                        <a:lumMod val="50000"/>
                      </a:schemeClr>
                    </a:gs>
                    <a:gs pos="1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chemeClr val="accent6">
                      <a:lumMod val="75000"/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gradFill>
                  <a:gsLst>
                    <a:gs pos="40000">
                      <a:schemeClr val="accent6">
                        <a:lumMod val="75000"/>
                      </a:schemeClr>
                    </a:gs>
                    <a:gs pos="80000">
                      <a:schemeClr val="accent3">
                        <a:lumMod val="50000"/>
                      </a:schemeClr>
                    </a:gs>
                    <a:gs pos="1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chemeClr val="accent6">
                      <a:lumMod val="75000"/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возраста.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5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489">
        <p14:reveal/>
      </p:transition>
    </mc:Choice>
    <mc:Fallback xmlns="">
      <p:transition spd="slow" advTm="124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7" name="Заголовок 2"/>
          <p:cNvSpPr>
            <a:spLocks noGrp="1"/>
          </p:cNvSpPr>
          <p:nvPr>
            <p:ph type="subTitle" idx="1"/>
          </p:nvPr>
        </p:nvSpPr>
        <p:spPr>
          <a:xfrm>
            <a:off x="1" y="1"/>
            <a:ext cx="9143999" cy="6857999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практики использования дошкольниками светоотражающих приспособлений для снижения детского дорожно-транспортного травматизма и повышения безопасности дорожного движения.</a:t>
            </a:r>
            <a:b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/>
              </a:rPr>
              <a:t> </a:t>
            </a:r>
            <a:r>
              <a:rPr lang="ru-RU" sz="2000" b="1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/>
              </a:rPr>
              <a:t/>
            </a:r>
            <a:b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/>
              </a:rPr>
            </a:br>
            <a:r>
              <a:rPr lang="ru-RU" sz="2000" b="1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Расширить знания детей о правилах дорожного движения и безопасного поведения на улицах нашего поселка.</a:t>
            </a:r>
            <a:b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детей с </a:t>
            </a:r>
            <a:r>
              <a:rPr lang="ru-RU" sz="2000" b="1" dirty="0" err="1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фликером</a:t>
            </a: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светоотражающими элементами.</a:t>
            </a:r>
            <a:b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Развивать познавательную активность как участника дорожного движения.</a:t>
            </a:r>
            <a:b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Способствовать развитию осторожности, осмотрительности на дорогах, воспитывать внимание, мышление, сосредоточенность. Воспитывать чувство коллективизма, умение радоваться своему успеху и успеху товарищей.</a:t>
            </a:r>
            <a:b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Продолжить формирование умения принимать правильное решение в различных ситуациях и делать выводы в виде полного ответа.</a:t>
            </a:r>
            <a:b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работа:  </a:t>
            </a: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Разучивание частушек. Просмотр видео фильма о «светящихся огоньках». Знакомство со спец одеждой работников полиции и работников дорожных  работ  которые работают ночью.</a:t>
            </a:r>
            <a:b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приемы</a:t>
            </a: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Игровой, наглядный, вопросы к детям, словесная, дидактическая игра.</a:t>
            </a:r>
            <a:b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u="sng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Материал: </a:t>
            </a: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одежды работников которые работают в ночное время суток, </a:t>
            </a:r>
            <a:r>
              <a:rPr lang="ru-RU" sz="2000" b="1" dirty="0" err="1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фликеры</a:t>
            </a: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фото светящихся </a:t>
            </a:r>
            <a:r>
              <a:rPr lang="ru-RU" sz="2000" b="1" dirty="0" err="1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стикеров</a:t>
            </a:r>
            <a:r>
              <a:rPr lang="ru-RU" sz="2000" b="1" dirty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темноте.</a:t>
            </a:r>
            <a:endParaRPr lang="ru-RU" sz="2000" b="1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3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49"/>
    </mc:Choice>
    <mc:Fallback xmlns="">
      <p:transition spd="slow" advTm="50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7200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2000">
                      <a:srgbClr val="FF3399"/>
                    </a:gs>
                    <a:gs pos="29000">
                      <a:srgbClr val="FF6633"/>
                    </a:gs>
                    <a:gs pos="51000">
                      <a:srgbClr val="FFFF00"/>
                    </a:gs>
                    <a:gs pos="74000">
                      <a:srgbClr val="01A78F"/>
                    </a:gs>
                    <a:gs pos="95000">
                      <a:srgbClr val="3366FF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chemeClr val="accent3">
                      <a:lumMod val="75000"/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Выход сказочного героя -</a:t>
            </a:r>
            <a:r>
              <a:rPr lang="ru-RU" sz="3600" b="1" dirty="0" smtClean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2000">
                      <a:srgbClr val="FF3399"/>
                    </a:gs>
                    <a:gs pos="29000">
                      <a:srgbClr val="FF6633"/>
                    </a:gs>
                    <a:gs pos="51000">
                      <a:srgbClr val="FFFF00"/>
                    </a:gs>
                    <a:gs pos="74000">
                      <a:srgbClr val="01A78F"/>
                    </a:gs>
                    <a:gs pos="95000">
                      <a:srgbClr val="3366FF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chemeClr val="accent3">
                      <a:lumMod val="75000"/>
                      <a:alpha val="43000"/>
                    </a:schemeClr>
                  </a:outerShdw>
                </a:effectLst>
              </a:rPr>
              <a:t> Буратино</a:t>
            </a:r>
            <a:endParaRPr lang="ru-RU" sz="3600" b="1" dirty="0">
              <a:ln>
                <a:solidFill>
                  <a:srgbClr val="FFC000"/>
                </a:solidFill>
              </a:ln>
              <a:gradFill flip="none" rotWithShape="1">
                <a:gsLst>
                  <a:gs pos="2000">
                    <a:srgbClr val="FF3399"/>
                  </a:gs>
                  <a:gs pos="29000">
                    <a:srgbClr val="FF6633"/>
                  </a:gs>
                  <a:gs pos="51000">
                    <a:srgbClr val="FFFF00"/>
                  </a:gs>
                  <a:gs pos="74000">
                    <a:srgbClr val="01A78F"/>
                  </a:gs>
                  <a:gs pos="95000">
                    <a:srgbClr val="3366FF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chemeClr val="accent3">
                    <a:lumMod val="75000"/>
                    <a:alpha val="43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1000"/>
            <a:ext cx="4464496" cy="4704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1001"/>
            <a:ext cx="4176464" cy="470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89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64">
        <p:circle/>
      </p:transition>
    </mc:Choice>
    <mc:Fallback xmlns="">
      <p:transition spd="slow" advTm="976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1000">
              <a:srgbClr val="FFFF00">
                <a:lumMod val="95000"/>
                <a:lumOff val="5000"/>
              </a:srgbClr>
            </a:gs>
            <a:gs pos="78000">
              <a:schemeClr val="accent3">
                <a:lumMod val="75000"/>
              </a:schemeClr>
            </a:gs>
            <a:gs pos="30000">
              <a:srgbClr val="FFCC00"/>
            </a:gs>
            <a:gs pos="100000">
              <a:schemeClr val="accent3">
                <a:lumMod val="86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3" y="3399478"/>
            <a:ext cx="4391377" cy="3278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437112"/>
            <a:ext cx="3600400" cy="18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54000">
                      <a:schemeClr val="accent6">
                        <a:lumMod val="75000"/>
                      </a:schemeClr>
                    </a:gs>
                    <a:gs pos="98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F0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Повторение</a:t>
            </a:r>
            <a:r>
              <a:rPr lang="ru-RU" sz="3200" dirty="0" smtClean="0">
                <a:ln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54000">
                      <a:schemeClr val="accent6">
                        <a:lumMod val="75000"/>
                      </a:schemeClr>
                    </a:gs>
                    <a:gs pos="98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50000">
                      <a:srgbClr val="FFFF00"/>
                    </a:gs>
                    <a:gs pos="2000">
                      <a:srgbClr val="FFC000"/>
                    </a:gs>
                    <a:gs pos="98000">
                      <a:srgbClr val="FFC000"/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FC00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  <a:r>
              <a:rPr lang="ru-RU" sz="3200" dirty="0" smtClean="0">
                <a:ln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20000">
                      <a:srgbClr val="7030A0"/>
                    </a:gs>
                    <a:gs pos="36000">
                      <a:srgbClr val="7030A0"/>
                    </a:gs>
                    <a:gs pos="54000">
                      <a:schemeClr val="tx2">
                        <a:lumMod val="60000"/>
                        <a:lumOff val="40000"/>
                      </a:schemeClr>
                    </a:gs>
                    <a:gs pos="82000">
                      <a:schemeClr val="accent2">
                        <a:lumMod val="75000"/>
                      </a:schemeClr>
                    </a:gs>
                    <a:gs pos="98000">
                      <a:schemeClr val="accent2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20000">
                      <a:schemeClr val="accent3">
                        <a:lumMod val="50000"/>
                      </a:schemeClr>
                    </a:gs>
                    <a:gs pos="61000">
                      <a:schemeClr val="accent3">
                        <a:lumMod val="75000"/>
                      </a:schemeClr>
                    </a:gs>
                    <a:gs pos="98000">
                      <a:schemeClr val="accent3">
                        <a:lumMod val="50000"/>
                      </a:schemeClr>
                    </a:gs>
                  </a:gsLst>
                  <a:lin ang="5400000" scaled="1"/>
                  <a:tileRect/>
                </a:gradFill>
                <a:effectLst>
                  <a:glow rad="139700">
                    <a:srgbClr val="00B050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ПДД</a:t>
            </a:r>
            <a:endParaRPr lang="ru-RU" sz="3200" dirty="0">
              <a:ln>
                <a:solidFill>
                  <a:srgbClr val="00B050"/>
                </a:solidFill>
              </a:ln>
              <a:gradFill flip="none" rotWithShape="1">
                <a:gsLst>
                  <a:gs pos="0">
                    <a:srgbClr val="00B050"/>
                  </a:gs>
                  <a:gs pos="20000">
                    <a:schemeClr val="accent3">
                      <a:lumMod val="50000"/>
                    </a:schemeClr>
                  </a:gs>
                  <a:gs pos="61000">
                    <a:schemeClr val="accent3">
                      <a:lumMod val="75000"/>
                    </a:schemeClr>
                  </a:gs>
                  <a:gs pos="98000">
                    <a:schemeClr val="accent3">
                      <a:lumMod val="50000"/>
                    </a:schemeClr>
                  </a:gs>
                </a:gsLst>
                <a:lin ang="5400000" scaled="1"/>
                <a:tileRect/>
              </a:gradFill>
              <a:effectLst>
                <a:glow rad="139700">
                  <a:srgbClr val="00B050"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5" y="43702"/>
            <a:ext cx="439621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222" y="1124744"/>
            <a:ext cx="424847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087357"/>
      </p:ext>
    </p:extLst>
  </p:cSld>
  <p:clrMapOvr>
    <a:masterClrMapping/>
  </p:clrMapOvr>
  <p:transition spd="slow" advTm="1137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0" y="88151"/>
            <a:ext cx="4041012" cy="3025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445224"/>
            <a:ext cx="3917567" cy="720080"/>
          </a:xfrm>
        </p:spPr>
        <p:txBody>
          <a:bodyPr>
            <a:noAutofit/>
            <a:scene3d>
              <a:camera prst="orthographicFront">
                <a:rot lat="0" lon="300002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extrusionClr>
                <a:schemeClr val="accent1">
                  <a:lumMod val="75000"/>
                </a:schemeClr>
              </a:extrusionClr>
              <a:contourClr>
                <a:schemeClr val="bg2">
                  <a:lumMod val="2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chemeClr val="accent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srgbClr val="7030A0">
                      <a:alpha val="92000"/>
                    </a:srgbClr>
                  </a:innerShdw>
                </a:effectLst>
              </a:rPr>
              <a:t>Физкультминутка</a:t>
            </a:r>
            <a:endParaRPr lang="ru-RU" sz="3200" b="1" dirty="0">
              <a:ln w="11430">
                <a:solidFill>
                  <a:schemeClr val="accent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srgbClr val="7030A0">
                    <a:alpha val="92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49" y="1484785"/>
            <a:ext cx="442849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1" y="3649216"/>
            <a:ext cx="418502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753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333">
        <p:cut/>
      </p:transition>
    </mc:Choice>
    <mc:Fallback xmlns="">
      <p:transition advTm="12333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E6600"/>
            </a:gs>
            <a:gs pos="20000">
              <a:srgbClr val="FFC000"/>
            </a:gs>
            <a:gs pos="50000">
              <a:srgbClr val="FFFF00"/>
            </a:gs>
            <a:gs pos="75000">
              <a:srgbClr val="92D050"/>
            </a:gs>
            <a:gs pos="89999">
              <a:srgbClr val="00B050"/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0239" y="2852937"/>
            <a:ext cx="82296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EA522"/>
                    </a:gs>
                    <a:gs pos="70000">
                      <a:srgbClr val="EE6600"/>
                    </a:gs>
                    <a:gs pos="100000">
                      <a:srgbClr val="D66D04">
                        <a:lumMod val="49000"/>
                        <a:alpha val="78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со спецодеждой</a:t>
            </a:r>
            <a:endParaRPr lang="ru-RU" sz="4400" b="1" dirty="0">
              <a:ln>
                <a:solidFill>
                  <a:schemeClr val="accent5">
                    <a:lumMod val="75000"/>
                  </a:schemeClr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EA522"/>
                  </a:gs>
                  <a:gs pos="70000">
                    <a:srgbClr val="EE6600"/>
                  </a:gs>
                  <a:gs pos="100000">
                    <a:srgbClr val="D66D04">
                      <a:lumMod val="49000"/>
                      <a:alpha val="78000"/>
                    </a:srgbClr>
                  </a:gs>
                </a:gsLst>
                <a:lin ang="5400000" scaled="1"/>
                <a:tileRect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241"/>
            <a:ext cx="4320480" cy="2688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33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241"/>
            <a:ext cx="4032448" cy="2688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432048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5"/>
            <a:ext cx="4032448" cy="2918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33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968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184">
        <p:dissolve/>
      </p:transition>
    </mc:Choice>
    <mc:Fallback xmlns="">
      <p:transition spd="slow" advTm="1718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317" y="3329460"/>
            <a:ext cx="3528392" cy="654644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Фликеры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639"/>
            <a:ext cx="3888432" cy="3120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39"/>
            <a:ext cx="4176464" cy="3120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80" y="3933056"/>
            <a:ext cx="4823467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28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791">
        <p:blinds dir="vert"/>
      </p:transition>
    </mc:Choice>
    <mc:Fallback xmlns="">
      <p:transition spd="slow" advTm="2779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2.7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2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2.2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7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|2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1.9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1.5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1|1.9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583</TotalTime>
  <Words>80</Words>
  <Application>Microsoft Office PowerPoint</Application>
  <PresentationFormat>Экран (4:3)</PresentationFormat>
  <Paragraphs>14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Муниципальное бюджетное дошкольное образовательное учреждение  Детский сад №43  «Солнышко»</vt:lpstr>
      <vt:lpstr>Одним из членов комиссии «За безопасность движения» к подготовке и проведению занятия «Засветись» в темноте и стань заметным на дороге» была оказана помощь в виде за интересующего момента в роли сказочного героя Буратино</vt:lpstr>
      <vt:lpstr>Презентация PowerPoint</vt:lpstr>
      <vt:lpstr>Презентация PowerPoint</vt:lpstr>
      <vt:lpstr>Презентация PowerPoint</vt:lpstr>
      <vt:lpstr>Повторение правил ПДД</vt:lpstr>
      <vt:lpstr>Презентация PowerPoint</vt:lpstr>
      <vt:lpstr>Презентация PowerPoint</vt:lpstr>
      <vt:lpstr>Фликеры</vt:lpstr>
      <vt:lpstr>Частушки</vt:lpstr>
      <vt:lpstr>Презентация PowerPoint</vt:lpstr>
      <vt:lpstr>Игра с Буратино</vt:lpstr>
      <vt:lpstr>Сюрпризный момент</vt:lpstr>
      <vt:lpstr>Прощание с Буратино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детское образовательное учреждение «Детский сад №43 «Солнышко»</dc:title>
  <dc:creator>Asus</dc:creator>
  <cp:lastModifiedBy>Asus</cp:lastModifiedBy>
  <cp:revision>41</cp:revision>
  <dcterms:created xsi:type="dcterms:W3CDTF">2017-03-16T17:38:34Z</dcterms:created>
  <dcterms:modified xsi:type="dcterms:W3CDTF">2017-03-18T01:01:11Z</dcterms:modified>
</cp:coreProperties>
</file>